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avi" ContentType="video/x-msvide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55.jp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6" r:id="rId3"/>
    <p:sldMasterId id="2147483660" r:id="rId4"/>
  </p:sldMasterIdLst>
  <p:notesMasterIdLst>
    <p:notesMasterId r:id="rId46"/>
  </p:notesMasterIdLst>
  <p:sldIdLst>
    <p:sldId id="400" r:id="rId5"/>
    <p:sldId id="271" r:id="rId6"/>
    <p:sldId id="353" r:id="rId7"/>
    <p:sldId id="298" r:id="rId8"/>
    <p:sldId id="313" r:id="rId9"/>
    <p:sldId id="332" r:id="rId10"/>
    <p:sldId id="320" r:id="rId11"/>
    <p:sldId id="327" r:id="rId12"/>
    <p:sldId id="330" r:id="rId13"/>
    <p:sldId id="282" r:id="rId14"/>
    <p:sldId id="331" r:id="rId15"/>
    <p:sldId id="325" r:id="rId16"/>
    <p:sldId id="343" r:id="rId17"/>
    <p:sldId id="344" r:id="rId18"/>
    <p:sldId id="348" r:id="rId19"/>
    <p:sldId id="326" r:id="rId20"/>
    <p:sldId id="346" r:id="rId21"/>
    <p:sldId id="345" r:id="rId22"/>
    <p:sldId id="347" r:id="rId23"/>
    <p:sldId id="318" r:id="rId24"/>
    <p:sldId id="393" r:id="rId25"/>
    <p:sldId id="349" r:id="rId26"/>
    <p:sldId id="350" r:id="rId27"/>
    <p:sldId id="351" r:id="rId28"/>
    <p:sldId id="333" r:id="rId29"/>
    <p:sldId id="390" r:id="rId30"/>
    <p:sldId id="334" r:id="rId31"/>
    <p:sldId id="319" r:id="rId32"/>
    <p:sldId id="352" r:id="rId33"/>
    <p:sldId id="328" r:id="rId34"/>
    <p:sldId id="340" r:id="rId35"/>
    <p:sldId id="339" r:id="rId36"/>
    <p:sldId id="391" r:id="rId37"/>
    <p:sldId id="392" r:id="rId38"/>
    <p:sldId id="402" r:id="rId39"/>
    <p:sldId id="401" r:id="rId40"/>
    <p:sldId id="323" r:id="rId41"/>
    <p:sldId id="324" r:id="rId42"/>
    <p:sldId id="329" r:id="rId43"/>
    <p:sldId id="308" r:id="rId44"/>
    <p:sldId id="399"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8">
          <p15:clr>
            <a:srgbClr val="A4A3A4"/>
          </p15:clr>
        </p15:guide>
        <p15:guide id="2" pos="3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A5FD"/>
    <a:srgbClr val="F8D4E4"/>
    <a:srgbClr val="D4D8F8"/>
    <a:srgbClr val="EEE1DE"/>
    <a:srgbClr val="EAFED6"/>
    <a:srgbClr val="F75809"/>
    <a:srgbClr val="191919"/>
    <a:srgbClr val="066DCA"/>
    <a:srgbClr val="2A82D2"/>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78" autoAdjust="0"/>
  </p:normalViewPr>
  <p:slideViewPr>
    <p:cSldViewPr snapToGrid="0" showGuides="1">
      <p:cViewPr varScale="1">
        <p:scale>
          <a:sx n="92" d="100"/>
          <a:sy n="92" d="100"/>
        </p:scale>
        <p:origin x="1278" y="84"/>
      </p:cViewPr>
      <p:guideLst>
        <p:guide orient="horz" pos="2098"/>
        <p:guide pos="3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A163D-3634-4D91-8868-D48CE8911AAA}" type="datetimeFigureOut">
              <a:rPr lang="zh-CN" altLang="en-US" smtClean="0"/>
              <a:t>2019/6/25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61E73-4752-4D9B-9C5C-9E8AC8554710}" type="slidenum">
              <a:rPr lang="zh-CN" altLang="en-US" smtClean="0"/>
              <a:t>‹#›</a:t>
            </a:fld>
            <a:endParaRPr lang="zh-CN" altLang="en-US"/>
          </a:p>
        </p:txBody>
      </p:sp>
    </p:spTree>
    <p:extLst>
      <p:ext uri="{BB962C8B-B14F-4D97-AF65-F5344CB8AC3E}">
        <p14:creationId xmlns:p14="http://schemas.microsoft.com/office/powerpoint/2010/main" val="4003525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各位领导好，我是杨凯斌，代表重卡环视系统项目组汇报工作</a:t>
            </a:r>
          </a:p>
        </p:txBody>
      </p:sp>
      <p:sp>
        <p:nvSpPr>
          <p:cNvPr id="4" name="灯片编号占位符 3"/>
          <p:cNvSpPr>
            <a:spLocks noGrp="1"/>
          </p:cNvSpPr>
          <p:nvPr>
            <p:ph type="sldNum" sz="quarter" idx="10"/>
          </p:nvPr>
        </p:nvSpPr>
        <p:spPr/>
        <p:txBody>
          <a:bodyPr/>
          <a:lstStyle/>
          <a:p>
            <a:fld id="{9E161E73-4752-4D9B-9C5C-9E8AC8554710}" type="slidenum">
              <a:rPr lang="zh-CN" altLang="en-US" smtClean="0"/>
              <a:t>1</a:t>
            </a:fld>
            <a:endParaRPr lang="zh-CN" altLang="en-US"/>
          </a:p>
        </p:txBody>
      </p:sp>
    </p:spTree>
    <p:extLst>
      <p:ext uri="{BB962C8B-B14F-4D97-AF65-F5344CB8AC3E}">
        <p14:creationId xmlns:p14="http://schemas.microsoft.com/office/powerpoint/2010/main" val="4046191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solidFill>
                  <a:srgbClr val="066DCA"/>
                </a:solidFill>
                <a:latin typeface="微软雅黑" panose="020B0503020204020204" pitchFamily="34" charset="-122"/>
                <a:ea typeface="微软雅黑" panose="020B0503020204020204" pitchFamily="34" charset="-122"/>
              </a:rPr>
              <a:t>其具体位置如图</a:t>
            </a:r>
            <a:endParaRPr kumimoji="1" lang="en-US" altLang="zh-CN" sz="1200" dirty="0">
              <a:solidFill>
                <a:srgbClr val="066DCA"/>
              </a:solidFill>
              <a:latin typeface="微软雅黑" panose="020B0503020204020204" pitchFamily="34" charset="-122"/>
              <a:ea typeface="微软雅黑" panose="020B0503020204020204" pitchFamily="34" charset="-122"/>
            </a:endParaRPr>
          </a:p>
          <a:p>
            <a:r>
              <a:rPr kumimoji="1" lang="zh-CN" altLang="en-US" sz="1200" dirty="0">
                <a:solidFill>
                  <a:srgbClr val="066DCA"/>
                </a:solidFill>
                <a:latin typeface="微软雅黑" panose="020B0503020204020204" pitchFamily="34" charset="-122"/>
                <a:ea typeface="微软雅黑" panose="020B0503020204020204" pitchFamily="34" charset="-122"/>
              </a:rPr>
              <a:t>车头的车标位置一个</a:t>
            </a:r>
          </a:p>
          <a:p>
            <a:r>
              <a:rPr kumimoji="1" lang="zh-CN" altLang="en-US" sz="1200" dirty="0">
                <a:solidFill>
                  <a:srgbClr val="066DCA"/>
                </a:solidFill>
                <a:latin typeface="微软雅黑" panose="020B0503020204020204" pitchFamily="34" charset="-122"/>
                <a:ea typeface="微软雅黑" panose="020B0503020204020204" pitchFamily="34" charset="-122"/>
              </a:rPr>
              <a:t>车头的两侧车门上对应各一个</a:t>
            </a:r>
          </a:p>
          <a:p>
            <a:r>
              <a:rPr kumimoji="1" lang="zh-CN" altLang="en-US" sz="1200" dirty="0">
                <a:solidFill>
                  <a:srgbClr val="066DCA"/>
                </a:solidFill>
                <a:latin typeface="微软雅黑" panose="020B0503020204020204" pitchFamily="34" charset="-122"/>
                <a:ea typeface="微软雅黑" panose="020B0503020204020204" pitchFamily="34" charset="-122"/>
              </a:rPr>
              <a:t>车厢中部两侧对应各一个</a:t>
            </a:r>
          </a:p>
          <a:p>
            <a:r>
              <a:rPr kumimoji="1" lang="zh-CN" altLang="en-US" sz="1200" dirty="0">
                <a:solidFill>
                  <a:srgbClr val="066DCA"/>
                </a:solidFill>
                <a:latin typeface="微软雅黑" panose="020B0503020204020204" pitchFamily="34" charset="-122"/>
                <a:ea typeface="微软雅黑" panose="020B0503020204020204" pitchFamily="34" charset="-122"/>
              </a:rPr>
              <a:t>车厢尾部正中间一个</a:t>
            </a:r>
            <a:endParaRPr lang="zh-CN" altLang="en-US" dirty="0"/>
          </a:p>
        </p:txBody>
      </p:sp>
      <p:sp>
        <p:nvSpPr>
          <p:cNvPr id="4" name="灯片编号占位符 3"/>
          <p:cNvSpPr>
            <a:spLocks noGrp="1"/>
          </p:cNvSpPr>
          <p:nvPr>
            <p:ph type="sldNum" sz="quarter" idx="5"/>
          </p:nvPr>
        </p:nvSpPr>
        <p:spPr/>
        <p:txBody>
          <a:bodyPr/>
          <a:lstStyle/>
          <a:p>
            <a:fld id="{9E161E73-4752-4D9B-9C5C-9E8AC8554710}" type="slidenum">
              <a:rPr lang="zh-CN" altLang="en-US" smtClean="0"/>
              <a:t>10</a:t>
            </a:fld>
            <a:endParaRPr lang="zh-CN" altLang="en-US"/>
          </a:p>
        </p:txBody>
      </p:sp>
    </p:spTree>
    <p:extLst>
      <p:ext uri="{BB962C8B-B14F-4D97-AF65-F5344CB8AC3E}">
        <p14:creationId xmlns:p14="http://schemas.microsoft.com/office/powerpoint/2010/main" val="4000113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solidFill>
                  <a:srgbClr val="066DCA"/>
                </a:solidFill>
                <a:latin typeface="微软雅黑" panose="020B0503020204020204" pitchFamily="34" charset="-122"/>
                <a:ea typeface="微软雅黑" panose="020B0503020204020204" pitchFamily="34" charset="-122"/>
              </a:rPr>
              <a:t>这是我们的标定布摆放位置，该场景用于</a:t>
            </a:r>
            <a:r>
              <a:rPr kumimoji="1" lang="en-US" altLang="zh-CN" sz="1200" dirty="0">
                <a:solidFill>
                  <a:srgbClr val="066DCA"/>
                </a:solidFill>
                <a:latin typeface="微软雅黑" panose="020B0503020204020204" pitchFamily="34" charset="-122"/>
                <a:ea typeface="微软雅黑" panose="020B0503020204020204" pitchFamily="34" charset="-122"/>
              </a:rPr>
              <a:t>6</a:t>
            </a:r>
            <a:r>
              <a:rPr kumimoji="1" lang="zh-CN" altLang="en-US" sz="1200" dirty="0">
                <a:solidFill>
                  <a:srgbClr val="066DCA"/>
                </a:solidFill>
                <a:latin typeface="微软雅黑" panose="020B0503020204020204" pitchFamily="34" charset="-122"/>
                <a:ea typeface="微软雅黑" panose="020B0503020204020204" pitchFamily="34" charset="-122"/>
              </a:rPr>
              <a:t>个鱼眼摄像头的外参标定。</a:t>
            </a:r>
            <a:endParaRPr lang="zh-CN" altLang="en-US" dirty="0"/>
          </a:p>
        </p:txBody>
      </p:sp>
      <p:sp>
        <p:nvSpPr>
          <p:cNvPr id="4" name="灯片编号占位符 3"/>
          <p:cNvSpPr>
            <a:spLocks noGrp="1"/>
          </p:cNvSpPr>
          <p:nvPr>
            <p:ph type="sldNum" sz="quarter" idx="5"/>
          </p:nvPr>
        </p:nvSpPr>
        <p:spPr/>
        <p:txBody>
          <a:bodyPr/>
          <a:lstStyle/>
          <a:p>
            <a:fld id="{9E161E73-4752-4D9B-9C5C-9E8AC8554710}" type="slidenum">
              <a:rPr lang="zh-CN" altLang="en-US" smtClean="0"/>
              <a:t>11</a:t>
            </a:fld>
            <a:endParaRPr lang="zh-CN" altLang="en-US"/>
          </a:p>
        </p:txBody>
      </p:sp>
    </p:spTree>
    <p:extLst>
      <p:ext uri="{BB962C8B-B14F-4D97-AF65-F5344CB8AC3E}">
        <p14:creationId xmlns:p14="http://schemas.microsoft.com/office/powerpoint/2010/main" val="262035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我们拼接方法的整体流程如图所示</a:t>
            </a:r>
            <a:endParaRPr lang="en-US" altLang="zh-CN" dirty="0"/>
          </a:p>
          <a:p>
            <a:r>
              <a:rPr lang="zh-CN" altLang="en-US" dirty="0"/>
              <a:t>由于卡车车头的三个相机之间的相对位置关系是固定的，因此可通过三个相机之间的外参完成固定拼接</a:t>
            </a:r>
            <a:endParaRPr lang="en-US" altLang="zh-CN" dirty="0"/>
          </a:p>
          <a:p>
            <a:r>
              <a:rPr lang="zh-CN" altLang="en-US" dirty="0"/>
              <a:t>同理卡车车厢的三个相机之间也可以通过外参完成固定拼接</a:t>
            </a:r>
            <a:endParaRPr lang="en-US" altLang="zh-CN" dirty="0"/>
          </a:p>
          <a:p>
            <a:r>
              <a:rPr lang="zh-CN" altLang="en-US" dirty="0"/>
              <a:t>而卡车车头和车厢并非刚性连接，在行驶过程中其相对位置关系实时变换，无法通过固定拼接方式完成拼接，所以只能通过动态拼接完成，生成全景图像，这就是重卡环视拼接中最难的一个</a:t>
            </a:r>
            <a:r>
              <a:rPr lang="zh-CN" altLang="en-US" dirty="0" smtClean="0"/>
              <a:t>环节</a:t>
            </a:r>
            <a:endParaRPr lang="en-US" altLang="zh-CN" dirty="0" smtClean="0"/>
          </a:p>
          <a:p>
            <a:endParaRPr lang="en-US" altLang="zh-CN" dirty="0" smtClean="0">
              <a:sym typeface="+mn-ea"/>
            </a:endParaRPr>
          </a:p>
          <a:p>
            <a:endParaRPr lang="zh-CN" altLang="en-US"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首先进行车头的固定拼接</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12</a:t>
            </a:fld>
            <a:endParaRPr lang="zh-CN" altLang="en-US"/>
          </a:p>
        </p:txBody>
      </p:sp>
    </p:spTree>
    <p:extLst>
      <p:ext uri="{BB962C8B-B14F-4D97-AF65-F5344CB8AC3E}">
        <p14:creationId xmlns:p14="http://schemas.microsoft.com/office/powerpoint/2010/main" val="3013560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然后进行车厢</a:t>
            </a:r>
            <a:r>
              <a:rPr lang="zh-CN" altLang="en-US" dirty="0"/>
              <a:t>的固定拼接</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13</a:t>
            </a:fld>
            <a:endParaRPr lang="zh-CN" altLang="en-US"/>
          </a:p>
        </p:txBody>
      </p:sp>
    </p:spTree>
    <p:extLst>
      <p:ext uri="{BB962C8B-B14F-4D97-AF65-F5344CB8AC3E}">
        <p14:creationId xmlns:p14="http://schemas.microsoft.com/office/powerpoint/2010/main" val="978850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然后将</a:t>
            </a:r>
            <a:r>
              <a:rPr lang="zh-CN" altLang="en-US" dirty="0" smtClean="0"/>
              <a:t>车头和</a:t>
            </a:r>
            <a:r>
              <a:rPr lang="zh-CN" altLang="en-US" dirty="0"/>
              <a:t>车厢的拼接图进行动态拼接</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14</a:t>
            </a:fld>
            <a:endParaRPr lang="zh-CN" altLang="en-US"/>
          </a:p>
        </p:txBody>
      </p:sp>
    </p:spTree>
    <p:extLst>
      <p:ext uri="{BB962C8B-B14F-4D97-AF65-F5344CB8AC3E}">
        <p14:creationId xmlns:p14="http://schemas.microsoft.com/office/powerpoint/2010/main" val="2685136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拐弯时候的动态拼接，最后通过生成环视全景图像</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15</a:t>
            </a:fld>
            <a:endParaRPr lang="zh-CN" altLang="en-US"/>
          </a:p>
        </p:txBody>
      </p:sp>
    </p:spTree>
    <p:extLst>
      <p:ext uri="{BB962C8B-B14F-4D97-AF65-F5344CB8AC3E}">
        <p14:creationId xmlns:p14="http://schemas.microsoft.com/office/powerpoint/2010/main" val="4122504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固定拼接流程如图所示，先进行初始化，得到一个</a:t>
            </a:r>
            <a:r>
              <a:rPr lang="en-US" altLang="zh-CN" dirty="0"/>
              <a:t>mask</a:t>
            </a:r>
            <a:r>
              <a:rPr lang="zh-CN" altLang="en-US" dirty="0"/>
              <a:t>，该</a:t>
            </a:r>
            <a:r>
              <a:rPr lang="en-US" altLang="zh-CN" dirty="0"/>
              <a:t>mask</a:t>
            </a:r>
            <a:r>
              <a:rPr lang="zh-CN" altLang="en-US" dirty="0"/>
              <a:t>用于图像融合</a:t>
            </a:r>
            <a:endParaRPr lang="en-US" altLang="zh-CN" dirty="0"/>
          </a:p>
          <a:p>
            <a:r>
              <a:rPr lang="zh-CN" altLang="en-US" dirty="0"/>
              <a:t>然后通过摄像头内参进行图像矫正</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16</a:t>
            </a:fld>
            <a:endParaRPr lang="zh-CN" altLang="en-US"/>
          </a:p>
        </p:txBody>
      </p:sp>
    </p:spTree>
    <p:extLst>
      <p:ext uri="{BB962C8B-B14F-4D97-AF65-F5344CB8AC3E}">
        <p14:creationId xmlns:p14="http://schemas.microsoft.com/office/powerpoint/2010/main" val="4135406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再利用透视变换得到俯视图</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17</a:t>
            </a:fld>
            <a:endParaRPr lang="zh-CN" altLang="en-US"/>
          </a:p>
        </p:txBody>
      </p:sp>
    </p:spTree>
    <p:extLst>
      <p:ext uri="{BB962C8B-B14F-4D97-AF65-F5344CB8AC3E}">
        <p14:creationId xmlns:p14="http://schemas.microsoft.com/office/powerpoint/2010/main" val="2334020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然后将三幅俯视图拼接成一张拼接图，并进行融合处理</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18</a:t>
            </a:fld>
            <a:endParaRPr lang="zh-CN" altLang="en-US"/>
          </a:p>
        </p:txBody>
      </p:sp>
    </p:spTree>
    <p:extLst>
      <p:ext uri="{BB962C8B-B14F-4D97-AF65-F5344CB8AC3E}">
        <p14:creationId xmlns:p14="http://schemas.microsoft.com/office/powerpoint/2010/main" val="1481011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融合后通过图像剪裁，去除黑边，就得到了我们的固定拼接图像</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19</a:t>
            </a:fld>
            <a:endParaRPr lang="zh-CN" altLang="en-US"/>
          </a:p>
        </p:txBody>
      </p:sp>
    </p:spTree>
    <p:extLst>
      <p:ext uri="{BB962C8B-B14F-4D97-AF65-F5344CB8AC3E}">
        <p14:creationId xmlns:p14="http://schemas.microsoft.com/office/powerpoint/2010/main" val="199126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接下来我将从这四个方面展开</a:t>
            </a:r>
          </a:p>
        </p:txBody>
      </p:sp>
    </p:spTree>
    <p:extLst>
      <p:ext uri="{BB962C8B-B14F-4D97-AF65-F5344CB8AC3E}">
        <p14:creationId xmlns:p14="http://schemas.microsoft.com/office/powerpoint/2010/main" val="670877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动态拼接流程如图，先</a:t>
            </a:r>
            <a:r>
              <a:rPr lang="zh-CN" altLang="en-US" dirty="0" smtClean="0"/>
              <a:t>对两幅固定拼接的图像</a:t>
            </a:r>
            <a:r>
              <a:rPr lang="zh-CN" altLang="en-US" dirty="0"/>
              <a:t>进行特征点的检测及匹配</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20</a:t>
            </a:fld>
            <a:endParaRPr lang="zh-CN" altLang="en-US"/>
          </a:p>
        </p:txBody>
      </p:sp>
    </p:spTree>
    <p:extLst>
      <p:ext uri="{BB962C8B-B14F-4D97-AF65-F5344CB8AC3E}">
        <p14:creationId xmlns:p14="http://schemas.microsoft.com/office/powerpoint/2010/main" val="1633275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APAP</a:t>
            </a:r>
            <a:r>
              <a:rPr lang="zh-CN" altLang="en-US" dirty="0"/>
              <a:t>方法计算匹配点对，再利用匹配点对求解两图的变换关系（</a:t>
            </a:r>
            <a:r>
              <a:rPr lang="en-US" altLang="zh-CN" dirty="0"/>
              <a:t>RT</a:t>
            </a:r>
            <a:r>
              <a:rPr lang="zh-CN" altLang="en-US" dirty="0"/>
              <a:t>）</a:t>
            </a:r>
            <a:endParaRPr lang="en-US" altLang="zh-CN" dirty="0"/>
          </a:p>
          <a:p>
            <a:endParaRPr lang="en-US" altLang="zh-CN" dirty="0"/>
          </a:p>
          <a:p>
            <a:r>
              <a:rPr lang="zh-CN" altLang="en-US" dirty="0"/>
              <a:t>提取两张图片的</a:t>
            </a:r>
            <a:r>
              <a:rPr lang="en-US" altLang="zh-CN" dirty="0"/>
              <a:t>sift</a:t>
            </a:r>
            <a:r>
              <a:rPr lang="zh-CN" altLang="en-US" dirty="0"/>
              <a:t>特征点</a:t>
            </a:r>
            <a:endParaRPr lang="en-US" altLang="zh-CN" dirty="0"/>
          </a:p>
          <a:p>
            <a:r>
              <a:rPr lang="zh-CN" altLang="en-US" dirty="0"/>
              <a:t>对两张图片的特征点进行匹配，匹配的过程引用了论文（</a:t>
            </a:r>
            <a:r>
              <a:rPr lang="en-US" altLang="zh-CN" dirty="0"/>
              <a:t>Distinctive Image Features from Scale-Invariant </a:t>
            </a:r>
            <a:r>
              <a:rPr lang="en-US" altLang="zh-CN" dirty="0" err="1"/>
              <a:t>Keypoints</a:t>
            </a:r>
            <a:r>
              <a:rPr lang="zh-CN" altLang="en-US" dirty="0"/>
              <a:t>）</a:t>
            </a:r>
            <a:endParaRPr lang="en-US" altLang="zh-CN" dirty="0"/>
          </a:p>
          <a:p>
            <a:r>
              <a:rPr lang="zh-CN" altLang="en-US" dirty="0"/>
              <a:t>匹配后，仍有很多错误点，此时使用论文（</a:t>
            </a:r>
            <a:r>
              <a:rPr lang="en-US" altLang="zh-CN" dirty="0"/>
              <a:t>Accelerated Hypothesis Generation for Multi-Structure Robust Fitting</a:t>
            </a:r>
            <a:r>
              <a:rPr lang="zh-CN" altLang="en-US" dirty="0"/>
              <a:t>）提到的</a:t>
            </a:r>
            <a:r>
              <a:rPr lang="en-US" altLang="zh-CN" dirty="0"/>
              <a:t>RANSAC</a:t>
            </a:r>
            <a:r>
              <a:rPr lang="zh-CN" altLang="en-US" dirty="0"/>
              <a:t>的改进算法进行特征点对的筛选。筛选后的特征点基本能够一一对应</a:t>
            </a:r>
            <a:endParaRPr lang="en-US" altLang="zh-CN" dirty="0"/>
          </a:p>
          <a:p>
            <a:r>
              <a:rPr lang="zh-CN" altLang="en-US" dirty="0"/>
              <a:t>使用</a:t>
            </a:r>
            <a:r>
              <a:rPr lang="en-US" altLang="zh-CN" dirty="0"/>
              <a:t>DLT</a:t>
            </a:r>
            <a:r>
              <a:rPr lang="zh-CN" altLang="en-US" dirty="0"/>
              <a:t>算法（</a:t>
            </a:r>
            <a:r>
              <a:rPr lang="en-US" altLang="zh-CN" dirty="0"/>
              <a:t>Multiple View Geometry p92</a:t>
            </a:r>
            <a:r>
              <a:rPr lang="zh-CN" altLang="en-US" dirty="0"/>
              <a:t>提到），将剩下的特征点对进行透视变换矩阵的估计。</a:t>
            </a:r>
            <a:endParaRPr lang="en-US" altLang="zh-CN" dirty="0"/>
          </a:p>
          <a:p>
            <a:r>
              <a:rPr lang="zh-CN" altLang="en-US" dirty="0"/>
              <a:t>因为得到的透视变换矩阵是基于全局特征点对进行的，即一个刚性的单应性矩阵完成配准。为提高配准的精度，</a:t>
            </a:r>
            <a:r>
              <a:rPr lang="en-US" altLang="zh-CN" dirty="0" err="1"/>
              <a:t>Apap</a:t>
            </a:r>
            <a:r>
              <a:rPr lang="zh-CN" altLang="en-US" dirty="0"/>
              <a:t>将图像切割成无数多个小方块，对每个小方块的变换矩阵逐一估计</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21</a:t>
            </a:fld>
            <a:endParaRPr lang="zh-CN" altLang="en-US"/>
          </a:p>
        </p:txBody>
      </p:sp>
    </p:spTree>
    <p:extLst>
      <p:ext uri="{BB962C8B-B14F-4D97-AF65-F5344CB8AC3E}">
        <p14:creationId xmlns:p14="http://schemas.microsoft.com/office/powerpoint/2010/main" val="2922950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计算变换关系后，进行图像拼接，然后通过网格优化可很好的保持图像的直线性</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22</a:t>
            </a:fld>
            <a:endParaRPr lang="zh-CN" altLang="en-US"/>
          </a:p>
        </p:txBody>
      </p:sp>
    </p:spTree>
    <p:extLst>
      <p:ext uri="{BB962C8B-B14F-4D97-AF65-F5344CB8AC3E}">
        <p14:creationId xmlns:p14="http://schemas.microsoft.com/office/powerpoint/2010/main" val="330538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然后进行图像的融合处理，消除拼缝</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23</a:t>
            </a:fld>
            <a:endParaRPr lang="zh-CN" altLang="en-US"/>
          </a:p>
        </p:txBody>
      </p:sp>
    </p:spTree>
    <p:extLst>
      <p:ext uri="{BB962C8B-B14F-4D97-AF65-F5344CB8AC3E}">
        <p14:creationId xmlns:p14="http://schemas.microsoft.com/office/powerpoint/2010/main" val="1868999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最后剪裁生成环视图像</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虽然流程看似简单，但实现起来则是一道又一道的坎</a:t>
            </a:r>
            <a:endParaRPr lang="en-US" altLang="zh-CN" dirty="0"/>
          </a:p>
          <a:p>
            <a:endParaRPr lang="en-US" altLang="zh-CN" dirty="0" smtClean="0"/>
          </a:p>
          <a:p>
            <a:r>
              <a:rPr lang="zh-CN" altLang="en-US" dirty="0" smtClean="0"/>
              <a:t>主要难点如下</a:t>
            </a:r>
            <a:endParaRPr lang="zh-CN" altLang="en-US" dirty="0"/>
          </a:p>
        </p:txBody>
      </p:sp>
      <p:sp>
        <p:nvSpPr>
          <p:cNvPr id="4" name="灯片编号占位符 3"/>
          <p:cNvSpPr>
            <a:spLocks noGrp="1"/>
          </p:cNvSpPr>
          <p:nvPr>
            <p:ph type="sldNum" sz="quarter" idx="5"/>
          </p:nvPr>
        </p:nvSpPr>
        <p:spPr/>
        <p:txBody>
          <a:bodyPr/>
          <a:lstStyle/>
          <a:p>
            <a:fld id="{9E161E73-4752-4D9B-9C5C-9E8AC8554710}" type="slidenum">
              <a:rPr lang="zh-CN" altLang="en-US" smtClean="0"/>
              <a:t>24</a:t>
            </a:fld>
            <a:endParaRPr lang="zh-CN" altLang="en-US"/>
          </a:p>
        </p:txBody>
      </p:sp>
    </p:spTree>
    <p:extLst>
      <p:ext uri="{BB962C8B-B14F-4D97-AF65-F5344CB8AC3E}">
        <p14:creationId xmlns:p14="http://schemas.microsoft.com/office/powerpoint/2010/main" val="4284220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1.</a:t>
            </a:r>
            <a:r>
              <a:rPr lang="zh-CN" altLang="en-US" dirty="0">
                <a:sym typeface="+mn-ea"/>
              </a:rPr>
              <a:t>由于重卡环视中，所有相机均朝地面安装，离地距离不大，当卡车在行驶过程中，相机和地面之间的相对线速度较大，导致图像出现模糊</a:t>
            </a:r>
            <a:endParaRPr lang="zh-CN" altLang="en-US" dirty="0"/>
          </a:p>
        </p:txBody>
      </p:sp>
      <p:sp>
        <p:nvSpPr>
          <p:cNvPr id="4" name="灯片编号占位符 3"/>
          <p:cNvSpPr>
            <a:spLocks noGrp="1"/>
          </p:cNvSpPr>
          <p:nvPr>
            <p:ph type="sldNum" sz="quarter" idx="5"/>
          </p:nvPr>
        </p:nvSpPr>
        <p:spPr/>
        <p:txBody>
          <a:bodyPr/>
          <a:lstStyle/>
          <a:p>
            <a:fld id="{9E161E73-4752-4D9B-9C5C-9E8AC8554710}" type="slidenum">
              <a:rPr lang="zh-CN" altLang="en-US" smtClean="0"/>
              <a:t>25</a:t>
            </a:fld>
            <a:endParaRPr lang="zh-CN" altLang="en-US"/>
          </a:p>
        </p:txBody>
      </p:sp>
    </p:spTree>
    <p:extLst>
      <p:ext uri="{BB962C8B-B14F-4D97-AF65-F5344CB8AC3E}">
        <p14:creationId xmlns:p14="http://schemas.microsoft.com/office/powerpoint/2010/main" val="2526616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由于鱼</a:t>
            </a:r>
            <a:r>
              <a:rPr lang="zh-CN" altLang="en-US" dirty="0" smtClean="0"/>
              <a:t>眼相机畸变</a:t>
            </a:r>
            <a:r>
              <a:rPr lang="zh-CN" altLang="en-US" dirty="0"/>
              <a:t>大，矫正后图像边缘模糊，当出现模糊时就很难提取足够的有效特征点，而</a:t>
            </a:r>
            <a:r>
              <a:rPr lang="zh-CN" altLang="en-US" dirty="0">
                <a:sym typeface="+mn-ea"/>
              </a:rPr>
              <a:t>特征点选取</a:t>
            </a:r>
            <a:r>
              <a:rPr lang="zh-CN" altLang="en-US" dirty="0"/>
              <a:t>对于动态拼接至关重要，一旦重叠区域特征点数量不足或质量不佳，容易导致拼接不准，或者拼接失败。</a:t>
            </a:r>
            <a:endParaRPr lang="en-US" altLang="zh-CN" dirty="0"/>
          </a:p>
          <a:p>
            <a:r>
              <a:rPr lang="en-US" altLang="zh-CN" dirty="0"/>
              <a:t>3.</a:t>
            </a:r>
            <a:r>
              <a:rPr lang="zh-CN" altLang="en-US" dirty="0"/>
              <a:t>还有就是图像矫正后其上下边缘信息有较大损失。</a:t>
            </a:r>
          </a:p>
          <a:p>
            <a:r>
              <a:rPr lang="en-US" altLang="zh-CN" dirty="0"/>
              <a:t>4.</a:t>
            </a:r>
            <a:r>
              <a:rPr lang="zh-CN" altLang="en-US" dirty="0"/>
              <a:t>而且车厢的位置占据图像的</a:t>
            </a:r>
            <a:r>
              <a:rPr lang="en-US" altLang="zh-CN" dirty="0"/>
              <a:t>1/3</a:t>
            </a:r>
            <a:endParaRPr lang="zh-CN" altLang="en-US" dirty="0"/>
          </a:p>
          <a:p>
            <a:r>
              <a:rPr lang="zh-CN" altLang="en-US" dirty="0">
                <a:sym typeface="+mn-ea"/>
              </a:rPr>
              <a:t>这些都将导致动态拼接的有效重叠区域大幅减小</a:t>
            </a:r>
            <a:endParaRPr lang="zh-CN" altLang="en-US" dirty="0"/>
          </a:p>
        </p:txBody>
      </p:sp>
      <p:sp>
        <p:nvSpPr>
          <p:cNvPr id="4" name="灯片编号占位符 3"/>
          <p:cNvSpPr>
            <a:spLocks noGrp="1"/>
          </p:cNvSpPr>
          <p:nvPr>
            <p:ph type="sldNum" sz="quarter" idx="5"/>
          </p:nvPr>
        </p:nvSpPr>
        <p:spPr/>
        <p:txBody>
          <a:bodyPr/>
          <a:lstStyle/>
          <a:p>
            <a:fld id="{9E161E73-4752-4D9B-9C5C-9E8AC8554710}" type="slidenum">
              <a:rPr lang="zh-CN" altLang="en-US" smtClean="0"/>
              <a:t>26</a:t>
            </a:fld>
            <a:endParaRPr lang="zh-CN" altLang="en-US"/>
          </a:p>
        </p:txBody>
      </p:sp>
    </p:spTree>
    <p:extLst>
      <p:ext uri="{BB962C8B-B14F-4D97-AF65-F5344CB8AC3E}">
        <p14:creationId xmlns:p14="http://schemas.microsoft.com/office/powerpoint/2010/main" val="2677059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sym typeface="+mn-ea"/>
              </a:rPr>
              <a:t>这是最终的有效重叠区域，此时有效重叠区只占图像信息的很小部分</a:t>
            </a:r>
            <a:endParaRPr lang="zh-CN" altLang="en-US" dirty="0"/>
          </a:p>
        </p:txBody>
      </p:sp>
      <p:sp>
        <p:nvSpPr>
          <p:cNvPr id="4" name="灯片编号占位符 3"/>
          <p:cNvSpPr>
            <a:spLocks noGrp="1"/>
          </p:cNvSpPr>
          <p:nvPr>
            <p:ph type="sldNum" sz="quarter" idx="5"/>
          </p:nvPr>
        </p:nvSpPr>
        <p:spPr/>
        <p:txBody>
          <a:bodyPr/>
          <a:lstStyle/>
          <a:p>
            <a:fld id="{9E161E73-4752-4D9B-9C5C-9E8AC8554710}" type="slidenum">
              <a:rPr lang="zh-CN" altLang="en-US" smtClean="0"/>
              <a:t>27</a:t>
            </a:fld>
            <a:endParaRPr lang="zh-CN" altLang="en-US"/>
          </a:p>
        </p:txBody>
      </p:sp>
    </p:spTree>
    <p:extLst>
      <p:ext uri="{BB962C8B-B14F-4D97-AF65-F5344CB8AC3E}">
        <p14:creationId xmlns:p14="http://schemas.microsoft.com/office/powerpoint/2010/main" val="2208303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a:t>
            </a:r>
            <a:r>
              <a:rPr lang="zh-CN" altLang="en-US" dirty="0"/>
              <a:t>另外由于重卡本身长度达到</a:t>
            </a:r>
            <a:r>
              <a:rPr lang="en-US" altLang="zh-CN" dirty="0"/>
              <a:t>17m</a:t>
            </a:r>
            <a:r>
              <a:rPr lang="zh-CN" altLang="en-US" dirty="0"/>
              <a:t>左右，车头和车厢两侧相机的距离差有</a:t>
            </a:r>
            <a:r>
              <a:rPr lang="en-US" altLang="zh-CN" dirty="0"/>
              <a:t>7m</a:t>
            </a:r>
            <a:r>
              <a:rPr lang="zh-CN" altLang="en-US" dirty="0"/>
              <a:t>到</a:t>
            </a:r>
            <a:r>
              <a:rPr lang="en-US" altLang="zh-CN" dirty="0"/>
              <a:t>8m</a:t>
            </a:r>
            <a:r>
              <a:rPr lang="zh-CN" altLang="en-US" dirty="0"/>
              <a:t>，此时处于两个相机中间的物体，就算是同一物体，由于相机视角不同，其在两个相机中的成像差别也较大。</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28</a:t>
            </a:fld>
            <a:endParaRPr lang="zh-CN" altLang="en-US"/>
          </a:p>
        </p:txBody>
      </p:sp>
    </p:spTree>
    <p:extLst>
      <p:ext uri="{BB962C8B-B14F-4D97-AF65-F5344CB8AC3E}">
        <p14:creationId xmlns:p14="http://schemas.microsoft.com/office/powerpoint/2010/main" val="4071769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a:t>
            </a:r>
            <a:r>
              <a:rPr lang="zh-CN" altLang="en-US" dirty="0"/>
              <a:t>这六张图为俯视图，红色虚线框中的为车头三个摄像头拍摄的，因为车头相机位置较低</a:t>
            </a:r>
            <a:r>
              <a:rPr lang="zh-CN" altLang="en-US" dirty="0" smtClean="0"/>
              <a:t>，有效</a:t>
            </a:r>
            <a:r>
              <a:rPr lang="zh-CN" altLang="en-US" dirty="0"/>
              <a:t>拼接</a:t>
            </a:r>
            <a:r>
              <a:rPr lang="zh-CN" altLang="en-US" dirty="0" smtClean="0"/>
              <a:t>区域较小。</a:t>
            </a:r>
            <a:endParaRPr lang="zh-CN" altLang="en-US" dirty="0"/>
          </a:p>
          <a:p>
            <a:endParaRPr lang="en-US" altLang="zh-CN" dirty="0">
              <a:sym typeface="+mn-ea"/>
            </a:endParaRPr>
          </a:p>
          <a:p>
            <a:r>
              <a:rPr lang="zh-CN" altLang="en-US" dirty="0">
                <a:sym typeface="+mn-ea"/>
              </a:rPr>
              <a:t>由于重卡环视中存在诸多难点，因此市面上没有真正意义上的</a:t>
            </a:r>
            <a:r>
              <a:rPr lang="en-US" altLang="zh-CN" dirty="0">
                <a:sym typeface="+mn-ea"/>
              </a:rPr>
              <a:t>360</a:t>
            </a:r>
            <a:r>
              <a:rPr lang="zh-CN" altLang="en-US" dirty="0">
                <a:sym typeface="+mn-ea"/>
              </a:rPr>
              <a:t>°的重卡环视产品</a:t>
            </a:r>
            <a:endParaRPr lang="zh-CN" altLang="en-US" dirty="0"/>
          </a:p>
        </p:txBody>
      </p:sp>
      <p:sp>
        <p:nvSpPr>
          <p:cNvPr id="4" name="灯片编号占位符 3"/>
          <p:cNvSpPr>
            <a:spLocks noGrp="1"/>
          </p:cNvSpPr>
          <p:nvPr>
            <p:ph type="sldNum" sz="quarter" idx="5"/>
          </p:nvPr>
        </p:nvSpPr>
        <p:spPr/>
        <p:txBody>
          <a:bodyPr/>
          <a:lstStyle/>
          <a:p>
            <a:fld id="{9E161E73-4752-4D9B-9C5C-9E8AC8554710}" type="slidenum">
              <a:rPr lang="zh-CN" altLang="en-US" smtClean="0"/>
              <a:t>29</a:t>
            </a:fld>
            <a:endParaRPr lang="zh-CN" altLang="en-US"/>
          </a:p>
        </p:txBody>
      </p:sp>
    </p:spTree>
    <p:extLst>
      <p:ext uri="{BB962C8B-B14F-4D97-AF65-F5344CB8AC3E}">
        <p14:creationId xmlns:p14="http://schemas.microsoft.com/office/powerpoint/2010/main" val="1229860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a:solidFill>
                  <a:srgbClr val="066DCA"/>
                </a:solidFill>
                <a:latin typeface="微软雅黑" panose="020B0503020204020204" pitchFamily="34" charset="-122"/>
                <a:ea typeface="微软雅黑" panose="020B0503020204020204" pitchFamily="34" charset="-122"/>
              </a:rPr>
              <a:t>这是我们的卡车直行时的可视区和盲区示意图</a:t>
            </a:r>
            <a:endParaRPr kumimoji="1" lang="en-US" altLang="zh-CN" sz="1200" dirty="0">
              <a:solidFill>
                <a:srgbClr val="066DCA"/>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a:solidFill>
                  <a:srgbClr val="066DCA"/>
                </a:solidFill>
                <a:latin typeface="微软雅黑" panose="020B0503020204020204" pitchFamily="34" charset="-122"/>
                <a:ea typeface="微软雅黑" panose="020B0503020204020204" pitchFamily="34" charset="-122"/>
              </a:rPr>
              <a:t>其中车头部分的盲区为半盲区，只在车近处算盲区</a:t>
            </a:r>
            <a:endParaRPr kumimoji="1" lang="en-US" altLang="zh-CN" sz="1200" dirty="0">
              <a:solidFill>
                <a:srgbClr val="066DCA"/>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a:solidFill>
                  <a:srgbClr val="066DCA"/>
                </a:solidFill>
                <a:latin typeface="微软雅黑" panose="020B0503020204020204" pitchFamily="34" charset="-122"/>
                <a:ea typeface="微软雅黑" panose="020B0503020204020204" pitchFamily="34" charset="-122"/>
              </a:rPr>
              <a:t>车厢部分的盲区为全盲区</a:t>
            </a:r>
            <a:endParaRPr kumimoji="1" lang="en-US" altLang="zh-CN" sz="1200" dirty="0">
              <a:solidFill>
                <a:srgbClr val="066DCA"/>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a:solidFill>
                  <a:srgbClr val="066DCA"/>
                </a:solidFill>
                <a:latin typeface="微软雅黑" panose="020B0503020204020204" pitchFamily="34" charset="-122"/>
                <a:ea typeface="微软雅黑" panose="020B0503020204020204" pitchFamily="34" charset="-122"/>
              </a:rPr>
              <a:t>卡车的车头正前方</a:t>
            </a:r>
            <a:r>
              <a:rPr kumimoji="1" lang="en-US" altLang="zh-CN" sz="1200" dirty="0">
                <a:solidFill>
                  <a:srgbClr val="066DCA"/>
                </a:solidFill>
                <a:latin typeface="微软雅黑" panose="020B0503020204020204" pitchFamily="34" charset="-122"/>
                <a:ea typeface="微软雅黑" panose="020B0503020204020204" pitchFamily="34" charset="-122"/>
              </a:rPr>
              <a:t>1.2m</a:t>
            </a:r>
            <a:r>
              <a:rPr kumimoji="1" lang="zh-CN" altLang="en-US" sz="1200" dirty="0">
                <a:solidFill>
                  <a:srgbClr val="066DCA"/>
                </a:solidFill>
                <a:latin typeface="微软雅黑" panose="020B0503020204020204" pitchFamily="34" charset="-122"/>
                <a:ea typeface="微软雅黑" panose="020B0503020204020204" pitchFamily="34" charset="-122"/>
              </a:rPr>
              <a:t>以内、车头两侧的</a:t>
            </a:r>
            <a:r>
              <a:rPr kumimoji="1" lang="en-US" altLang="zh-CN" dirty="0">
                <a:solidFill>
                  <a:srgbClr val="066DCA"/>
                </a:solidFill>
                <a:latin typeface="微软雅黑" panose="020B0503020204020204" pitchFamily="34" charset="-122"/>
                <a:ea typeface="微软雅黑" panose="020B0503020204020204" pitchFamily="34" charset="-122"/>
                <a:sym typeface="+mn-ea"/>
              </a:rPr>
              <a:t>1.2m</a:t>
            </a:r>
            <a:r>
              <a:rPr kumimoji="1" lang="zh-CN" altLang="en-US" dirty="0">
                <a:solidFill>
                  <a:srgbClr val="066DCA"/>
                </a:solidFill>
                <a:latin typeface="微软雅黑" panose="020B0503020204020204" pitchFamily="34" charset="-122"/>
                <a:ea typeface="微软雅黑" panose="020B0503020204020204" pitchFamily="34" charset="-122"/>
                <a:sym typeface="+mn-ea"/>
              </a:rPr>
              <a:t>以内、车头右前方</a:t>
            </a:r>
            <a:r>
              <a:rPr kumimoji="1" lang="en-US" altLang="zh-CN" dirty="0">
                <a:solidFill>
                  <a:srgbClr val="066DCA"/>
                </a:solidFill>
                <a:latin typeface="微软雅黑" panose="020B0503020204020204" pitchFamily="34" charset="-122"/>
                <a:ea typeface="微软雅黑" panose="020B0503020204020204" pitchFamily="34" charset="-122"/>
                <a:sym typeface="+mn-ea"/>
              </a:rPr>
              <a:t>1.5m</a:t>
            </a:r>
            <a:r>
              <a:rPr kumimoji="1" lang="zh-CN" altLang="en-US" dirty="0">
                <a:solidFill>
                  <a:srgbClr val="066DCA"/>
                </a:solidFill>
                <a:latin typeface="微软雅黑" panose="020B0503020204020204" pitchFamily="34" charset="-122"/>
                <a:ea typeface="微软雅黑" panose="020B0503020204020204" pitchFamily="34" charset="-122"/>
                <a:sym typeface="+mn-ea"/>
              </a:rPr>
              <a:t>以内</a:t>
            </a:r>
            <a:r>
              <a:rPr kumimoji="1" lang="zh-CN" altLang="en-US" sz="1200" dirty="0">
                <a:solidFill>
                  <a:srgbClr val="066DCA"/>
                </a:solidFill>
                <a:latin typeface="微软雅黑" panose="020B0503020204020204" pitchFamily="34" charset="-122"/>
                <a:ea typeface="微软雅黑" panose="020B0503020204020204" pitchFamily="34" charset="-122"/>
              </a:rPr>
              <a:t>和车厢尾部及车厢周边区域都是盲区</a:t>
            </a:r>
            <a:endParaRPr kumimoji="1" lang="en-US" altLang="zh-CN" sz="1200" dirty="0">
              <a:solidFill>
                <a:srgbClr val="066DCA"/>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1" dirty="0">
                <a:solidFill>
                  <a:srgbClr val="066DCA"/>
                </a:solidFill>
                <a:latin typeface="微软雅黑" panose="020B0503020204020204" pitchFamily="34" charset="-122"/>
                <a:ea typeface="微软雅黑" panose="020B0503020204020204" pitchFamily="34" charset="-122"/>
              </a:rPr>
              <a:t>当车辆拐弯时，盲区将更大</a:t>
            </a:r>
            <a:endParaRPr lang="zh-CN" altLang="en-US" b="1" dirty="0"/>
          </a:p>
        </p:txBody>
      </p:sp>
      <p:sp>
        <p:nvSpPr>
          <p:cNvPr id="4" name="灯片编号占位符 3"/>
          <p:cNvSpPr>
            <a:spLocks noGrp="1"/>
          </p:cNvSpPr>
          <p:nvPr>
            <p:ph type="sldNum" sz="quarter" idx="10"/>
          </p:nvPr>
        </p:nvSpPr>
        <p:spPr/>
        <p:txBody>
          <a:bodyPr/>
          <a:lstStyle/>
          <a:p>
            <a:fld id="{9E161E73-4752-4D9B-9C5C-9E8AC8554710}" type="slidenum">
              <a:rPr lang="zh-CN" altLang="en-US" smtClean="0"/>
              <a:t>3</a:t>
            </a:fld>
            <a:endParaRPr lang="zh-CN" altLang="en-US"/>
          </a:p>
        </p:txBody>
      </p:sp>
    </p:spTree>
    <p:extLst>
      <p:ext uri="{BB962C8B-B14F-4D97-AF65-F5344CB8AC3E}">
        <p14:creationId xmlns:p14="http://schemas.microsoft.com/office/powerpoint/2010/main" val="1103607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虽然说动态拼接中难点重重，但我们通过各种方法在一定程度上解决或者减小这些难点对重卡环视拼接的影响</a:t>
            </a:r>
          </a:p>
        </p:txBody>
      </p:sp>
    </p:spTree>
    <p:extLst>
      <p:ext uri="{BB962C8B-B14F-4D97-AF65-F5344CB8AC3E}">
        <p14:creationId xmlns:p14="http://schemas.microsoft.com/office/powerpoint/2010/main" val="2380213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这是直线行驶时的拼接效果如图所示</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31</a:t>
            </a:fld>
            <a:endParaRPr lang="zh-CN" altLang="en-US"/>
          </a:p>
        </p:txBody>
      </p:sp>
    </p:spTree>
    <p:extLst>
      <p:ext uri="{BB962C8B-B14F-4D97-AF65-F5344CB8AC3E}">
        <p14:creationId xmlns:p14="http://schemas.microsoft.com/office/powerpoint/2010/main" val="112938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最后将我们的车辆模型贴上，就成为了真正的全景图像</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32</a:t>
            </a:fld>
            <a:endParaRPr lang="zh-CN" altLang="en-US"/>
          </a:p>
        </p:txBody>
      </p:sp>
    </p:spTree>
    <p:extLst>
      <p:ext uri="{BB962C8B-B14F-4D97-AF65-F5344CB8AC3E}">
        <p14:creationId xmlns:p14="http://schemas.microsoft.com/office/powerpoint/2010/main" val="1882588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转弯拼接效果如图</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61E73-4752-4D9B-9C5C-9E8AC855471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15128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转弯拼接效果如图</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161E73-4752-4D9B-9C5C-9E8AC855471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6875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下面我们看一段环视拼接效果的视频</a:t>
            </a:r>
          </a:p>
          <a:p>
            <a:r>
              <a:rPr lang="zh-CN" altLang="en-US" dirty="0" smtClean="0"/>
              <a:t>这是我们重卡环视项目组完成的一个比较好的结果</a:t>
            </a:r>
            <a:endParaRPr lang="en-US" altLang="zh-CN" dirty="0" smtClean="0"/>
          </a:p>
          <a:p>
            <a:r>
              <a:rPr lang="zh-CN" altLang="en-US" dirty="0" smtClean="0"/>
              <a:t>这</a:t>
            </a:r>
            <a:r>
              <a:rPr lang="zh-CN" altLang="en-US" dirty="0"/>
              <a:t>是在测试场城市道路采集的一段数据，通过我们的拼接算法得到的拼接</a:t>
            </a:r>
            <a:r>
              <a:rPr lang="zh-CN" altLang="en-US" dirty="0" smtClean="0"/>
              <a:t>结果</a:t>
            </a:r>
            <a:endParaRPr lang="en-US" altLang="zh-CN" dirty="0" smtClean="0"/>
          </a:p>
          <a:p>
            <a:r>
              <a:rPr lang="zh-CN" altLang="en-US" dirty="0" smtClean="0"/>
              <a:t>这里面包括了右拐、直行和左拐三个场景</a:t>
            </a:r>
            <a:endParaRPr lang="zh-CN" altLang="en-US" dirty="0"/>
          </a:p>
        </p:txBody>
      </p:sp>
      <p:sp>
        <p:nvSpPr>
          <p:cNvPr id="4" name="灯片编号占位符 3"/>
          <p:cNvSpPr>
            <a:spLocks noGrp="1"/>
          </p:cNvSpPr>
          <p:nvPr>
            <p:ph type="sldNum" sz="quarter" idx="5"/>
          </p:nvPr>
        </p:nvSpPr>
        <p:spPr/>
        <p:txBody>
          <a:bodyPr/>
          <a:lstStyle/>
          <a:p>
            <a:fld id="{9E161E73-4752-4D9B-9C5C-9E8AC8554710}" type="slidenum">
              <a:rPr lang="zh-CN" altLang="en-US" smtClean="0"/>
              <a:t>35</a:t>
            </a:fld>
            <a:endParaRPr lang="zh-CN" altLang="en-US"/>
          </a:p>
        </p:txBody>
      </p:sp>
    </p:spTree>
    <p:extLst>
      <p:ext uri="{BB962C8B-B14F-4D97-AF65-F5344CB8AC3E}">
        <p14:creationId xmlns:p14="http://schemas.microsoft.com/office/powerpoint/2010/main" val="2731108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但目前还存在几个问题未解决</a:t>
            </a:r>
          </a:p>
          <a:p>
            <a:r>
              <a:rPr lang="en-US" altLang="zh-CN" dirty="0"/>
              <a:t>1.</a:t>
            </a:r>
            <a:r>
              <a:rPr lang="zh-CN" altLang="en-US" dirty="0"/>
              <a:t>由于车速过快，道路上的纹理模糊，有效特征点不够，导致拼接失败</a:t>
            </a:r>
            <a:endParaRPr lang="en-US" altLang="zh-CN" dirty="0"/>
          </a:p>
          <a:p>
            <a:r>
              <a:rPr lang="zh-CN" altLang="en-US" dirty="0"/>
              <a:t>从上方的框可知，此时未保持直线性</a:t>
            </a:r>
            <a:endParaRPr lang="en-US" altLang="zh-CN" dirty="0"/>
          </a:p>
          <a:p>
            <a:r>
              <a:rPr lang="zh-CN" altLang="en-US" dirty="0"/>
              <a:t>从下方的框可知，此时拼接存在错位</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36</a:t>
            </a:fld>
            <a:endParaRPr lang="zh-CN" altLang="en-US"/>
          </a:p>
        </p:txBody>
      </p:sp>
    </p:spTree>
    <p:extLst>
      <p:ext uri="{BB962C8B-B14F-4D97-AF65-F5344CB8AC3E}">
        <p14:creationId xmlns:p14="http://schemas.microsoft.com/office/powerpoint/2010/main" val="2839254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由于耗时较长，无法满足</a:t>
            </a:r>
            <a:r>
              <a:rPr lang="zh-CN" altLang="en-US" dirty="0">
                <a:sym typeface="+mn-ea"/>
              </a:rPr>
              <a:t>真正</a:t>
            </a:r>
            <a:r>
              <a:rPr lang="zh-CN" altLang="en-US" dirty="0"/>
              <a:t>行车过程中的重卡环视需求</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37</a:t>
            </a:fld>
            <a:endParaRPr lang="zh-CN" altLang="en-US"/>
          </a:p>
        </p:txBody>
      </p:sp>
    </p:spTree>
    <p:extLst>
      <p:ext uri="{BB962C8B-B14F-4D97-AF65-F5344CB8AC3E}">
        <p14:creationId xmlns:p14="http://schemas.microsoft.com/office/powerpoint/2010/main" val="3208838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由于相机同步不好，导致拼接出现重影伪影</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38</a:t>
            </a:fld>
            <a:endParaRPr lang="zh-CN" altLang="en-US"/>
          </a:p>
        </p:txBody>
      </p:sp>
    </p:spTree>
    <p:extLst>
      <p:ext uri="{BB962C8B-B14F-4D97-AF65-F5344CB8AC3E}">
        <p14:creationId xmlns:p14="http://schemas.microsoft.com/office/powerpoint/2010/main" val="8430620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这些未解决的难点我们已做了相应的尝试，但是未得到很好的解决，后续可能需要花费较多的时间去优化并解决</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39</a:t>
            </a:fld>
            <a:endParaRPr lang="zh-CN" altLang="en-US"/>
          </a:p>
        </p:txBody>
      </p:sp>
    </p:spTree>
    <p:extLst>
      <p:ext uri="{BB962C8B-B14F-4D97-AF65-F5344CB8AC3E}">
        <p14:creationId xmlns:p14="http://schemas.microsoft.com/office/powerpoint/2010/main" val="496701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solidFill>
                  <a:srgbClr val="066DCA"/>
                </a:solidFill>
                <a:latin typeface="微软雅黑" panose="020B0503020204020204" pitchFamily="34" charset="-122"/>
                <a:ea typeface="微软雅黑" panose="020B0503020204020204" pitchFamily="34" charset="-122"/>
                <a:sym typeface="+mn-ea"/>
              </a:rPr>
              <a:t>拐弯时卡车的车头盲区和直行时相同，但车厢周围盲区有所增加</a:t>
            </a:r>
            <a:endParaRPr kumimoji="1" lang="en-US" altLang="zh-CN" dirty="0">
              <a:solidFill>
                <a:srgbClr val="066DCA"/>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因此为了行车安全，重卡的环视系统非常重要</a:t>
            </a:r>
          </a:p>
        </p:txBody>
      </p:sp>
      <p:sp>
        <p:nvSpPr>
          <p:cNvPr id="4" name="灯片编号占位符 3"/>
          <p:cNvSpPr>
            <a:spLocks noGrp="1"/>
          </p:cNvSpPr>
          <p:nvPr>
            <p:ph type="sldNum" sz="quarter" idx="10"/>
          </p:nvPr>
        </p:nvSpPr>
        <p:spPr/>
        <p:txBody>
          <a:bodyPr/>
          <a:lstStyle/>
          <a:p>
            <a:fld id="{9E161E73-4752-4D9B-9C5C-9E8AC8554710}" type="slidenum">
              <a:rPr lang="zh-CN" altLang="en-US" smtClean="0"/>
              <a:t>4</a:t>
            </a:fld>
            <a:endParaRPr lang="zh-CN" altLang="en-US"/>
          </a:p>
        </p:txBody>
      </p:sp>
    </p:spTree>
    <p:extLst>
      <p:ext uri="{BB962C8B-B14F-4D97-AF65-F5344CB8AC3E}">
        <p14:creationId xmlns:p14="http://schemas.microsoft.com/office/powerpoint/2010/main" val="1397045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目前我们</a:t>
            </a:r>
            <a:r>
              <a:rPr kumimoji="1" lang="zh-CN" altLang="en-US" sz="1200" dirty="0">
                <a:solidFill>
                  <a:srgbClr val="066DCA"/>
                </a:solidFill>
                <a:latin typeface="微软雅黑" panose="020B0503020204020204" pitchFamily="34" charset="-122"/>
                <a:ea typeface="微软雅黑" panose="020B0503020204020204" pitchFamily="34" charset="-122"/>
              </a:rPr>
              <a:t>已经完成重卡环视拼接的基础功能版本开发</a:t>
            </a:r>
            <a:endParaRPr kumimoji="1" lang="en-US" altLang="zh-CN" sz="1200" dirty="0">
              <a:solidFill>
                <a:srgbClr val="066DCA"/>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srgbClr val="066DCA"/>
                </a:solidFill>
                <a:latin typeface="微软雅黑" panose="020B0503020204020204" pitchFamily="34" charset="-122"/>
                <a:ea typeface="微软雅黑" panose="020B0503020204020204" pitchFamily="34" charset="-122"/>
              </a:rPr>
              <a:t>算法经过集群测试场和城市区部分数据测试</a:t>
            </a:r>
            <a:endParaRPr kumimoji="1" lang="en-US" altLang="zh-CN" sz="1200" dirty="0">
              <a:solidFill>
                <a:srgbClr val="066DCA"/>
              </a:solidFill>
              <a:latin typeface="微软雅黑" panose="020B0503020204020204" pitchFamily="34" charset="-122"/>
              <a:ea typeface="微软雅黑" panose="020B0503020204020204" pitchFamily="34" charset="-122"/>
            </a:endParaRPr>
          </a:p>
          <a:p>
            <a:endParaRPr lang="en-US" altLang="zh-CN" dirty="0"/>
          </a:p>
          <a:p>
            <a:r>
              <a:rPr lang="zh-CN" altLang="en-US" dirty="0"/>
              <a:t>但算法的稳定性、速度及效果都需要进一步提升，纹理匮乏场景需要重点解决</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40</a:t>
            </a:fld>
            <a:endParaRPr lang="zh-CN" altLang="en-US"/>
          </a:p>
        </p:txBody>
      </p:sp>
    </p:spTree>
    <p:extLst>
      <p:ext uri="{BB962C8B-B14F-4D97-AF65-F5344CB8AC3E}">
        <p14:creationId xmlns:p14="http://schemas.microsoft.com/office/powerpoint/2010/main" val="3695253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这是参与这项工作的小伙伴们，谢谢大家！</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9F56C-685E-485A-BF04-BF7465453AF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5276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目前市面上的重卡环视产品不多，比较成熟的有鹰驾的重卡环视系统</a:t>
            </a:r>
            <a:endParaRPr lang="en-US" altLang="zh-CN" dirty="0"/>
          </a:p>
          <a:p>
            <a:r>
              <a:rPr lang="zh-CN" altLang="en-US" dirty="0"/>
              <a:t>该系统采用</a:t>
            </a:r>
            <a:r>
              <a:rPr lang="en-US" altLang="zh-CN" dirty="0"/>
              <a:t>6</a:t>
            </a:r>
            <a:r>
              <a:rPr lang="zh-CN" altLang="en-US" dirty="0"/>
              <a:t>个摄像头，分别安装在如图所示位置</a:t>
            </a:r>
            <a:endParaRPr lang="en-US" altLang="zh-CN" dirty="0"/>
          </a:p>
          <a:p>
            <a:r>
              <a:rPr lang="zh-CN" altLang="en-US" dirty="0"/>
              <a:t>当车辆直行时，系统开启如图红色框内的</a:t>
            </a:r>
            <a:r>
              <a:rPr lang="en-US" altLang="zh-CN" dirty="0"/>
              <a:t>4</a:t>
            </a:r>
            <a:r>
              <a:rPr lang="zh-CN" altLang="en-US" dirty="0"/>
              <a:t>个摄像头进行拼接生成全景图</a:t>
            </a:r>
            <a:endParaRPr lang="en-US" altLang="zh-CN" dirty="0"/>
          </a:p>
          <a:p>
            <a:r>
              <a:rPr lang="zh-CN" altLang="en-US" dirty="0"/>
              <a:t>当车辆拐弯时，系统只开启如图蓝色框内的</a:t>
            </a:r>
            <a:r>
              <a:rPr lang="en-US" altLang="zh-CN" dirty="0"/>
              <a:t>2</a:t>
            </a:r>
            <a:r>
              <a:rPr lang="zh-CN" altLang="en-US" dirty="0"/>
              <a:t>个后视流媒体摄像头，分别观察卡车两侧情况</a:t>
            </a:r>
            <a:endParaRPr lang="en-US" altLang="zh-CN" dirty="0"/>
          </a:p>
        </p:txBody>
      </p:sp>
      <p:sp>
        <p:nvSpPr>
          <p:cNvPr id="4" name="灯片编号占位符 3"/>
          <p:cNvSpPr>
            <a:spLocks noGrp="1"/>
          </p:cNvSpPr>
          <p:nvPr>
            <p:ph type="sldNum" sz="quarter" idx="10"/>
          </p:nvPr>
        </p:nvSpPr>
        <p:spPr/>
        <p:txBody>
          <a:bodyPr/>
          <a:lstStyle/>
          <a:p>
            <a:fld id="{9E161E73-4752-4D9B-9C5C-9E8AC8554710}" type="slidenum">
              <a:rPr lang="zh-CN" altLang="en-US" smtClean="0"/>
              <a:t>5</a:t>
            </a:fld>
            <a:endParaRPr lang="zh-CN" altLang="en-US"/>
          </a:p>
        </p:txBody>
      </p:sp>
    </p:spTree>
    <p:extLst>
      <p:ext uri="{BB962C8B-B14F-4D97-AF65-F5344CB8AC3E}">
        <p14:creationId xmlns:p14="http://schemas.microsoft.com/office/powerpoint/2010/main" val="3347569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蓝色区域是该系统在直行情况下的可视区域，通过固定拼接得到的全景图可以达到消除卡车盲区的效果。</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灰色区域是该系统的流媒体摄像头的可视区</a:t>
            </a:r>
          </a:p>
        </p:txBody>
      </p:sp>
      <p:sp>
        <p:nvSpPr>
          <p:cNvPr id="4" name="灯片编号占位符 3"/>
          <p:cNvSpPr>
            <a:spLocks noGrp="1"/>
          </p:cNvSpPr>
          <p:nvPr>
            <p:ph type="sldNum" sz="quarter" idx="10"/>
          </p:nvPr>
        </p:nvSpPr>
        <p:spPr/>
        <p:txBody>
          <a:bodyPr/>
          <a:lstStyle/>
          <a:p>
            <a:fld id="{9E161E73-4752-4D9B-9C5C-9E8AC8554710}" type="slidenum">
              <a:rPr lang="zh-CN" altLang="en-US" smtClean="0"/>
              <a:t>6</a:t>
            </a:fld>
            <a:endParaRPr lang="zh-CN" altLang="en-US"/>
          </a:p>
        </p:txBody>
      </p:sp>
    </p:spTree>
    <p:extLst>
      <p:ext uri="{BB962C8B-B14F-4D97-AF65-F5344CB8AC3E}">
        <p14:creationId xmlns:p14="http://schemas.microsoft.com/office/powerpoint/2010/main" val="2644543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0"/>
              </a:spcAft>
            </a:pPr>
            <a:r>
              <a:rPr lang="zh-CN" altLang="en-US" dirty="0">
                <a:sym typeface="+mn-ea"/>
              </a:rPr>
              <a:t>这是该系统在拐弯情况下的可视区域和盲区。</a:t>
            </a:r>
          </a:p>
          <a:p>
            <a:pPr>
              <a:spcAft>
                <a:spcPts val="0"/>
              </a:spcAft>
            </a:pPr>
            <a:r>
              <a:rPr kumimoji="1" lang="zh-CN" altLang="en-US" dirty="0">
                <a:solidFill>
                  <a:srgbClr val="066DCA"/>
                </a:solidFill>
                <a:latin typeface="微软雅黑" panose="020B0503020204020204" pitchFamily="34" charset="-122"/>
                <a:ea typeface="微软雅黑" panose="020B0503020204020204" pitchFamily="34" charset="-122"/>
                <a:sym typeface="+mn-ea"/>
              </a:rPr>
              <a:t>其中橙色区域为未安装</a:t>
            </a:r>
            <a:r>
              <a:rPr lang="zh-CN" altLang="en-US" dirty="0">
                <a:sym typeface="+mn-ea"/>
              </a:rPr>
              <a:t>该系统</a:t>
            </a:r>
            <a:r>
              <a:rPr kumimoji="1" lang="zh-CN" altLang="en-US" dirty="0">
                <a:solidFill>
                  <a:srgbClr val="066DCA"/>
                </a:solidFill>
                <a:latin typeface="微软雅黑" panose="020B0503020204020204" pitchFamily="34" charset="-122"/>
                <a:ea typeface="微软雅黑" panose="020B0503020204020204" pitchFamily="34" charset="-122"/>
                <a:sym typeface="+mn-ea"/>
              </a:rPr>
              <a:t>时的可视区，蓝色区为安装</a:t>
            </a:r>
            <a:r>
              <a:rPr lang="zh-CN" altLang="en-US" dirty="0">
                <a:sym typeface="+mn-ea"/>
              </a:rPr>
              <a:t>该系统</a:t>
            </a:r>
            <a:r>
              <a:rPr kumimoji="1" lang="zh-CN" altLang="en-US" dirty="0">
                <a:solidFill>
                  <a:srgbClr val="066DCA"/>
                </a:solidFill>
                <a:latin typeface="微软雅黑" panose="020B0503020204020204" pitchFamily="34" charset="-122"/>
                <a:ea typeface="微软雅黑" panose="020B0503020204020204" pitchFamily="34" charset="-122"/>
                <a:sym typeface="+mn-ea"/>
              </a:rPr>
              <a:t>后的可视区。</a:t>
            </a:r>
          </a:p>
          <a:p>
            <a:pPr>
              <a:spcAft>
                <a:spcPts val="0"/>
              </a:spcAft>
            </a:pPr>
            <a:r>
              <a:rPr lang="zh-CN" altLang="en-US" dirty="0">
                <a:sym typeface="+mn-ea"/>
              </a:rPr>
              <a:t>拐弯时该系统开启左右两个流媒体摄像头，扩大了可视区，</a:t>
            </a:r>
            <a:r>
              <a:rPr kumimoji="1" lang="zh-CN" altLang="en-US" sz="1200" dirty="0">
                <a:solidFill>
                  <a:srgbClr val="066DCA"/>
                </a:solidFill>
                <a:latin typeface="微软雅黑" panose="020B0503020204020204" pitchFamily="34" charset="-122"/>
                <a:ea typeface="微软雅黑" panose="020B0503020204020204" pitchFamily="34" charset="-122"/>
              </a:rPr>
              <a:t>但是并没有消除所有盲区，并非真正意义上的</a:t>
            </a:r>
            <a:r>
              <a:rPr kumimoji="1" lang="en-US" altLang="zh-CN" sz="1200" dirty="0">
                <a:solidFill>
                  <a:srgbClr val="066DCA"/>
                </a:solidFill>
                <a:latin typeface="微软雅黑" panose="020B0503020204020204" pitchFamily="34" charset="-122"/>
                <a:ea typeface="微软雅黑" panose="020B0503020204020204" pitchFamily="34" charset="-122"/>
              </a:rPr>
              <a:t>360</a:t>
            </a:r>
            <a:r>
              <a:rPr kumimoji="1" lang="zh-CN" altLang="en-US" sz="1200" dirty="0">
                <a:solidFill>
                  <a:srgbClr val="066DCA"/>
                </a:solidFill>
                <a:latin typeface="微软雅黑" panose="020B0503020204020204" pitchFamily="34" charset="-122"/>
                <a:ea typeface="微软雅黑" panose="020B0503020204020204" pitchFamily="34" charset="-122"/>
              </a:rPr>
              <a:t>环视。</a:t>
            </a:r>
            <a:endParaRPr kumimoji="1" lang="en-US" altLang="zh-CN" sz="1200" dirty="0">
              <a:solidFill>
                <a:srgbClr val="066DCA"/>
              </a:solidFill>
              <a:latin typeface="微软雅黑" panose="020B0503020204020204" pitchFamily="34" charset="-122"/>
              <a:ea typeface="微软雅黑" panose="020B0503020204020204" pitchFamily="34" charset="-122"/>
            </a:endParaRPr>
          </a:p>
          <a:p>
            <a:r>
              <a:rPr lang="zh-CN" altLang="en-US" dirty="0"/>
              <a:t>目前市面上的重卡环视产品也没能解决重卡的盲区问题，而卡车又急需环视产品用来消除盲区，保障行车安全。</a:t>
            </a:r>
          </a:p>
        </p:txBody>
      </p:sp>
      <p:sp>
        <p:nvSpPr>
          <p:cNvPr id="4" name="灯片编号占位符 3"/>
          <p:cNvSpPr>
            <a:spLocks noGrp="1"/>
          </p:cNvSpPr>
          <p:nvPr>
            <p:ph type="sldNum" sz="quarter" idx="10"/>
          </p:nvPr>
        </p:nvSpPr>
        <p:spPr/>
        <p:txBody>
          <a:bodyPr/>
          <a:lstStyle/>
          <a:p>
            <a:fld id="{9E161E73-4752-4D9B-9C5C-9E8AC8554710}" type="slidenum">
              <a:rPr lang="zh-CN" altLang="en-US" smtClean="0"/>
              <a:t>7</a:t>
            </a:fld>
            <a:endParaRPr lang="zh-CN" altLang="en-US"/>
          </a:p>
        </p:txBody>
      </p:sp>
    </p:spTree>
    <p:extLst>
      <p:ext uri="{BB962C8B-B14F-4D97-AF65-F5344CB8AC3E}">
        <p14:creationId xmlns:p14="http://schemas.microsoft.com/office/powerpoint/2010/main" val="347589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所以我们目前需要完成的就是包括直行和拐弯情况下真正的</a:t>
            </a:r>
            <a:r>
              <a:rPr lang="en-US" altLang="zh-CN" dirty="0"/>
              <a:t>360°</a:t>
            </a:r>
            <a:r>
              <a:rPr lang="zh-CN" altLang="en-US" dirty="0"/>
              <a:t>环视产品</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8</a:t>
            </a:fld>
            <a:endParaRPr lang="zh-CN" altLang="en-US"/>
          </a:p>
        </p:txBody>
      </p:sp>
    </p:spTree>
    <p:extLst>
      <p:ext uri="{BB962C8B-B14F-4D97-AF65-F5344CB8AC3E}">
        <p14:creationId xmlns:p14="http://schemas.microsoft.com/office/powerpoint/2010/main" val="1636681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我们的重卡环视系统的摄像头布局如图所示，在车头和车厢共安装</a:t>
            </a:r>
            <a:r>
              <a:rPr lang="en-US" altLang="zh-CN" dirty="0"/>
              <a:t>6</a:t>
            </a:r>
            <a:r>
              <a:rPr lang="zh-CN" altLang="en-US" dirty="0"/>
              <a:t>个鱼眼摄像头。</a:t>
            </a:r>
          </a:p>
        </p:txBody>
      </p:sp>
      <p:sp>
        <p:nvSpPr>
          <p:cNvPr id="4" name="灯片编号占位符 3"/>
          <p:cNvSpPr>
            <a:spLocks noGrp="1"/>
          </p:cNvSpPr>
          <p:nvPr>
            <p:ph type="sldNum" sz="quarter" idx="5"/>
          </p:nvPr>
        </p:nvSpPr>
        <p:spPr/>
        <p:txBody>
          <a:bodyPr/>
          <a:lstStyle/>
          <a:p>
            <a:fld id="{9E161E73-4752-4D9B-9C5C-9E8AC8554710}" type="slidenum">
              <a:rPr lang="zh-CN" altLang="en-US" smtClean="0"/>
              <a:t>9</a:t>
            </a:fld>
            <a:endParaRPr lang="zh-CN" altLang="en-US"/>
          </a:p>
        </p:txBody>
      </p:sp>
    </p:spTree>
    <p:extLst>
      <p:ext uri="{BB962C8B-B14F-4D97-AF65-F5344CB8AC3E}">
        <p14:creationId xmlns:p14="http://schemas.microsoft.com/office/powerpoint/2010/main" val="2954002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5.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6" name="组合 5"/>
          <p:cNvGrpSpPr/>
          <p:nvPr userDrawn="1"/>
        </p:nvGrpSpPr>
        <p:grpSpPr>
          <a:xfrm>
            <a:off x="8810036" y="569036"/>
            <a:ext cx="2700000" cy="504000"/>
            <a:chOff x="8847360" y="531712"/>
            <a:chExt cx="2653760" cy="482494"/>
          </a:xfrm>
        </p:grpSpPr>
        <p:pic>
          <p:nvPicPr>
            <p:cNvPr id="3" name="图形 2"/>
            <p:cNvPicPr>
              <a:picLocks noChangeAspect="1"/>
            </p:cNvPicPr>
            <p:nvPr userDrawn="1"/>
          </p:nvPicPr>
          <p:blipFill>
            <a:blip r:embed="rId2"/>
            <a:stretch>
              <a:fillRect/>
            </a:stretch>
          </p:blipFill>
          <p:spPr>
            <a:xfrm>
              <a:off x="8847360" y="531712"/>
              <a:ext cx="1408763" cy="482494"/>
            </a:xfrm>
            <a:prstGeom prst="rect">
              <a:avLst/>
            </a:prstGeom>
          </p:spPr>
        </p:pic>
        <p:pic>
          <p:nvPicPr>
            <p:cNvPr id="4" name="图形 3"/>
            <p:cNvPicPr>
              <a:picLocks noChangeAspect="1"/>
            </p:cNvPicPr>
            <p:nvPr userDrawn="1"/>
          </p:nvPicPr>
          <p:blipFill>
            <a:blip r:embed="rId3"/>
            <a:stretch>
              <a:fillRect/>
            </a:stretch>
          </p:blipFill>
          <p:spPr>
            <a:xfrm>
              <a:off x="10333538" y="531712"/>
              <a:ext cx="917271" cy="213568"/>
            </a:xfrm>
            <a:prstGeom prst="rect">
              <a:avLst/>
            </a:prstGeom>
          </p:spPr>
        </p:pic>
        <p:pic>
          <p:nvPicPr>
            <p:cNvPr id="5" name="图形 4"/>
            <p:cNvPicPr>
              <a:picLocks noChangeAspect="1"/>
            </p:cNvPicPr>
            <p:nvPr userDrawn="1"/>
          </p:nvPicPr>
          <p:blipFill>
            <a:blip r:embed="rId4"/>
            <a:stretch>
              <a:fillRect/>
            </a:stretch>
          </p:blipFill>
          <p:spPr>
            <a:xfrm>
              <a:off x="10358172" y="745281"/>
              <a:ext cx="1142948" cy="251999"/>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cstate="screen"/>
          <a:srcRect/>
          <a:stretch>
            <a:fillRect/>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cstate="screen"/>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375078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cstate="screen"/>
          <a:srcRect t="76969" r="2435"/>
          <a:stretch>
            <a:fillRect/>
          </a:stretch>
        </p:blipFill>
        <p:spPr>
          <a:xfrm>
            <a:off x="1152584" y="-43543"/>
            <a:ext cx="9646045" cy="2279174"/>
          </a:xfrm>
          <a:prstGeom prst="rect">
            <a:avLst/>
          </a:prstGeom>
          <a:noFill/>
        </p:spPr>
      </p:pic>
    </p:spTree>
    <p:extLst>
      <p:ext uri="{BB962C8B-B14F-4D97-AF65-F5344CB8AC3E}">
        <p14:creationId xmlns:p14="http://schemas.microsoft.com/office/powerpoint/2010/main" val="377647999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1713"/>
            <a:ext cx="12192000" cy="6854573"/>
          </a:xfrm>
          <a:prstGeom prst="rect">
            <a:avLst/>
          </a:prstGeom>
        </p:spPr>
      </p:pic>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algn="ctr">
              <a:defRPr/>
            </a:pPr>
            <a:endParaRPr lang="zh-CN" altLang="en-US" kern="0">
              <a:solidFill>
                <a:prstClr val="black">
                  <a:lumMod val="85000"/>
                  <a:lumOff val="15000"/>
                </a:prstClr>
              </a:solidFill>
              <a:latin typeface="华文细黑" panose="02010600040101010101" charset="-122"/>
              <a:ea typeface="微软雅黑 Light" panose="020B0502040204020203" pitchFamily="34" charset="-122"/>
            </a:endParaRPr>
          </a:p>
        </p:txBody>
      </p:sp>
      <p:sp>
        <p:nvSpPr>
          <p:cNvPr id="2" name="标题 1"/>
          <p:cNvSpPr>
            <a:spLocks noGrp="1"/>
          </p:cNvSpPr>
          <p:nvPr>
            <p:ph type="title" hasCustomPrompt="1"/>
          </p:nvPr>
        </p:nvSpPr>
        <p:spPr>
          <a:xfrm>
            <a:off x="819150" y="274248"/>
            <a:ext cx="10515600" cy="601690"/>
          </a:xfrm>
        </p:spPr>
        <p:txBody>
          <a:bodyPr/>
          <a:lstStyle>
            <a:lvl1pPr marL="0" marR="0" indent="0" algn="l" defTabSz="914400" rtl="0" eaLnBrk="1" fontAlgn="auto" latinLnBrk="0" hangingPunct="1">
              <a:lnSpc>
                <a:spcPct val="130000"/>
              </a:lnSpc>
              <a:spcBef>
                <a:spcPct val="0"/>
              </a:spcBef>
              <a:spcAft>
                <a:spcPts val="0"/>
              </a:spcAft>
              <a:buClrTx/>
              <a:buSzTx/>
              <a:buFontTx/>
              <a:buNone/>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100" dirty="0">
                <a:solidFill>
                  <a:schemeClr val="tx1">
                    <a:lumMod val="75000"/>
                    <a:lumOff val="25000"/>
                  </a:schemeClr>
                </a:solidFill>
                <a:latin typeface="Arial" panose="020B0604020202020204" pitchFamily="34" charset="0"/>
                <a:ea typeface="微软雅黑 Light" panose="020B0502040204020203" pitchFamily="34" charset="-122"/>
                <a:cs typeface="Arial" panose="020B0604020202020204" pitchFamily="34" charset="0"/>
                <a:sym typeface="+mn-lt"/>
              </a:rPr>
              <a:t>Add You Text Here Add You Text Here</a:t>
            </a:r>
            <a:br>
              <a:rPr lang="en-US" altLang="zh-CN" sz="1100" dirty="0">
                <a:solidFill>
                  <a:schemeClr val="tx1">
                    <a:lumMod val="75000"/>
                    <a:lumOff val="25000"/>
                  </a:schemeClr>
                </a:solidFill>
                <a:latin typeface="Arial" panose="020B0604020202020204" pitchFamily="34" charset="0"/>
                <a:ea typeface="微软雅黑 Light" panose="020B0502040204020203" pitchFamily="34" charset="-122"/>
                <a:cs typeface="Arial" panose="020B0604020202020204" pitchFamily="34" charset="0"/>
                <a:sym typeface="+mn-lt"/>
              </a:rPr>
            </a:br>
            <a:r>
              <a:rPr lang="zh-CN" altLang="en-US" sz="2200" dirty="0">
                <a:solidFill>
                  <a:schemeClr val="tx1">
                    <a:lumMod val="75000"/>
                    <a:lumOff val="25000"/>
                  </a:schemeClr>
                </a:solidFill>
                <a:latin typeface="思源黑体 CN Heavy" panose="020B0A00000000000000" pitchFamily="34" charset="-122"/>
                <a:ea typeface="思源黑体 CN Heavy" panose="020B0A00000000000000" pitchFamily="34" charset="-122"/>
              </a:rPr>
              <a:t>请在此处添加标题</a:t>
            </a:r>
            <a:endParaRPr lang="zh-CN" altLang="en-US" dirty="0"/>
          </a:p>
        </p:txBody>
      </p:sp>
    </p:spTree>
    <p:extLst>
      <p:ext uri="{BB962C8B-B14F-4D97-AF65-F5344CB8AC3E}">
        <p14:creationId xmlns:p14="http://schemas.microsoft.com/office/powerpoint/2010/main" val="2032346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0" y="1713"/>
            <a:ext cx="12192000" cy="6854573"/>
          </a:xfrm>
          <a:prstGeom prst="rect">
            <a:avLst/>
          </a:prstGeom>
        </p:spPr>
      </p:pic>
    </p:spTree>
    <p:extLst>
      <p:ext uri="{BB962C8B-B14F-4D97-AF65-F5344CB8AC3E}">
        <p14:creationId xmlns:p14="http://schemas.microsoft.com/office/powerpoint/2010/main" val="1233097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t>2019/6/25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007506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t>2019/6/25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766182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t>2019/6/25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t>‹#›</a:t>
            </a:fld>
            <a:endParaRPr lang="zh-CN" altLang="en-US">
              <a:solidFill>
                <a:prstClr val="black">
                  <a:tint val="75000"/>
                </a:prstClr>
              </a:solidFill>
            </a:endParaRPr>
          </a:p>
        </p:txBody>
      </p:sp>
      <p:sp>
        <p:nvSpPr>
          <p:cNvPr id="9" name="矩形 8"/>
          <p:cNvSpPr/>
          <p:nvPr userDrawn="1"/>
        </p:nvSpPr>
        <p:spPr>
          <a:xfrm>
            <a:off x="8725278" y="6450175"/>
            <a:ext cx="775136" cy="246221"/>
          </a:xfrm>
          <a:prstGeom prst="rect">
            <a:avLst/>
          </a:prstGeom>
        </p:spPr>
        <p:txBody>
          <a:bodyPr wrap="square">
            <a:spAutoFit/>
          </a:bodyPr>
          <a:lstStyle/>
          <a:p>
            <a:pPr>
              <a:defRPr/>
            </a:pPr>
            <a:r>
              <a:rPr lang="en-US" altLang="zh-CN" sz="100" kern="0" dirty="0">
                <a:solidFill>
                  <a:prstClr val="white"/>
                </a:solidFill>
              </a:rPr>
              <a:t>PPT</a:t>
            </a:r>
            <a:r>
              <a:rPr lang="zh-CN" altLang="en-US" sz="100" kern="0" dirty="0">
                <a:solidFill>
                  <a:prstClr val="white"/>
                </a:solidFill>
              </a:rPr>
              <a:t>模板下载：</a:t>
            </a:r>
            <a:r>
              <a:rPr lang="en-US" altLang="zh-CN" sz="100" kern="0" dirty="0">
                <a:solidFill>
                  <a:prstClr val="white"/>
                </a:solidFill>
              </a:rPr>
              <a:t>www.1ppt.com/moban/     </a:t>
            </a:r>
            <a:r>
              <a:rPr lang="zh-CN" altLang="en-US" sz="100" kern="0" dirty="0">
                <a:solidFill>
                  <a:prstClr val="white"/>
                </a:solidFill>
              </a:rPr>
              <a:t>行业</a:t>
            </a:r>
            <a:r>
              <a:rPr lang="en-US" altLang="zh-CN" sz="100" kern="0" dirty="0">
                <a:solidFill>
                  <a:prstClr val="white"/>
                </a:solidFill>
              </a:rPr>
              <a:t>PPT</a:t>
            </a:r>
            <a:r>
              <a:rPr lang="zh-CN" altLang="en-US" sz="100" kern="0" dirty="0">
                <a:solidFill>
                  <a:prstClr val="white"/>
                </a:solidFill>
              </a:rPr>
              <a:t>模板：</a:t>
            </a:r>
            <a:r>
              <a:rPr lang="en-US" altLang="zh-CN" sz="100" kern="0" dirty="0">
                <a:solidFill>
                  <a:prstClr val="white"/>
                </a:solidFill>
              </a:rPr>
              <a:t>www.1ppt.com/hangye/ </a:t>
            </a:r>
          </a:p>
          <a:p>
            <a:pPr>
              <a:defRPr/>
            </a:pPr>
            <a:r>
              <a:rPr lang="zh-CN" altLang="en-US" sz="100" kern="0" dirty="0">
                <a:solidFill>
                  <a:prstClr val="white"/>
                </a:solidFill>
              </a:rPr>
              <a:t>节日</a:t>
            </a:r>
            <a:r>
              <a:rPr lang="en-US" altLang="zh-CN" sz="100" kern="0" dirty="0">
                <a:solidFill>
                  <a:prstClr val="white"/>
                </a:solidFill>
              </a:rPr>
              <a:t>PPT</a:t>
            </a:r>
            <a:r>
              <a:rPr lang="zh-CN" altLang="en-US" sz="100" kern="0" dirty="0">
                <a:solidFill>
                  <a:prstClr val="white"/>
                </a:solidFill>
              </a:rPr>
              <a:t>模板：</a:t>
            </a:r>
            <a:r>
              <a:rPr lang="en-US" altLang="zh-CN" sz="100" kern="0" dirty="0">
                <a:solidFill>
                  <a:prstClr val="white"/>
                </a:solidFill>
              </a:rPr>
              <a:t>www.1ppt.com/jieri/           PPT</a:t>
            </a:r>
            <a:r>
              <a:rPr lang="zh-CN" altLang="en-US" sz="100" kern="0" dirty="0">
                <a:solidFill>
                  <a:prstClr val="white"/>
                </a:solidFill>
              </a:rPr>
              <a:t>素材下载：</a:t>
            </a:r>
            <a:r>
              <a:rPr lang="en-US" altLang="zh-CN" sz="100" kern="0" dirty="0">
                <a:solidFill>
                  <a:prstClr val="white"/>
                </a:solidFill>
              </a:rPr>
              <a:t>www.1ppt.com/sucai/</a:t>
            </a:r>
          </a:p>
          <a:p>
            <a:pPr>
              <a:defRPr/>
            </a:pPr>
            <a:r>
              <a:rPr lang="en-US" altLang="zh-CN" sz="100" kern="0" dirty="0">
                <a:solidFill>
                  <a:prstClr val="white"/>
                </a:solidFill>
              </a:rPr>
              <a:t>PPT</a:t>
            </a:r>
            <a:r>
              <a:rPr lang="zh-CN" altLang="en-US" sz="100" kern="0" dirty="0">
                <a:solidFill>
                  <a:prstClr val="white"/>
                </a:solidFill>
              </a:rPr>
              <a:t>背景图片：</a:t>
            </a:r>
            <a:r>
              <a:rPr lang="en-US" altLang="zh-CN" sz="100" kern="0" dirty="0">
                <a:solidFill>
                  <a:prstClr val="white"/>
                </a:solidFill>
              </a:rPr>
              <a:t>www.1ppt.com/beijing/      PPT</a:t>
            </a:r>
            <a:r>
              <a:rPr lang="zh-CN" altLang="en-US" sz="100" kern="0" dirty="0">
                <a:solidFill>
                  <a:prstClr val="white"/>
                </a:solidFill>
              </a:rPr>
              <a:t>图表下载：</a:t>
            </a:r>
            <a:r>
              <a:rPr lang="en-US" altLang="zh-CN" sz="100" kern="0" dirty="0">
                <a:solidFill>
                  <a:prstClr val="white"/>
                </a:solidFill>
              </a:rPr>
              <a:t>www.1ppt.com/tubiao/      </a:t>
            </a:r>
          </a:p>
          <a:p>
            <a:pPr>
              <a:defRPr/>
            </a:pPr>
            <a:r>
              <a:rPr lang="zh-CN" altLang="en-US" sz="100" kern="0" dirty="0">
                <a:solidFill>
                  <a:prstClr val="white"/>
                </a:solidFill>
              </a:rPr>
              <a:t>优秀</a:t>
            </a:r>
            <a:r>
              <a:rPr lang="en-US" altLang="zh-CN" sz="100" kern="0" dirty="0">
                <a:solidFill>
                  <a:prstClr val="white"/>
                </a:solidFill>
              </a:rPr>
              <a:t>PPT</a:t>
            </a:r>
            <a:r>
              <a:rPr lang="zh-CN" altLang="en-US" sz="100" kern="0" dirty="0">
                <a:solidFill>
                  <a:prstClr val="white"/>
                </a:solidFill>
              </a:rPr>
              <a:t>下载：</a:t>
            </a:r>
            <a:r>
              <a:rPr lang="en-US" altLang="zh-CN" sz="100" kern="0" dirty="0">
                <a:solidFill>
                  <a:prstClr val="white"/>
                </a:solidFill>
              </a:rPr>
              <a:t>www.1ppt.com/xiazai/        PPT</a:t>
            </a:r>
            <a:r>
              <a:rPr lang="zh-CN" altLang="en-US" sz="100" kern="0" dirty="0">
                <a:solidFill>
                  <a:prstClr val="white"/>
                </a:solidFill>
              </a:rPr>
              <a:t>教程： </a:t>
            </a:r>
            <a:r>
              <a:rPr lang="en-US" altLang="zh-CN" sz="100" kern="0" dirty="0">
                <a:solidFill>
                  <a:prstClr val="white"/>
                </a:solidFill>
              </a:rPr>
              <a:t>www.1ppt.com/powerpoint/      </a:t>
            </a:r>
          </a:p>
          <a:p>
            <a:pPr>
              <a:defRPr/>
            </a:pPr>
            <a:r>
              <a:rPr lang="en-US" altLang="zh-CN" sz="100" kern="0" dirty="0">
                <a:solidFill>
                  <a:prstClr val="white"/>
                </a:solidFill>
              </a:rPr>
              <a:t>Word</a:t>
            </a:r>
            <a:r>
              <a:rPr lang="zh-CN" altLang="en-US" sz="100" kern="0" dirty="0">
                <a:solidFill>
                  <a:prstClr val="white"/>
                </a:solidFill>
              </a:rPr>
              <a:t>教程： </a:t>
            </a:r>
            <a:r>
              <a:rPr lang="en-US" altLang="zh-CN" sz="100" kern="0" dirty="0">
                <a:solidFill>
                  <a:prstClr val="white"/>
                </a:solidFill>
              </a:rPr>
              <a:t>www.1ppt.com/word/              Excel</a:t>
            </a:r>
            <a:r>
              <a:rPr lang="zh-CN" altLang="en-US" sz="100" kern="0" dirty="0">
                <a:solidFill>
                  <a:prstClr val="white"/>
                </a:solidFill>
              </a:rPr>
              <a:t>教程：</a:t>
            </a:r>
            <a:r>
              <a:rPr lang="en-US" altLang="zh-CN" sz="100" kern="0" dirty="0">
                <a:solidFill>
                  <a:prstClr val="white"/>
                </a:solidFill>
              </a:rPr>
              <a:t>www.1ppt.com/excel/  </a:t>
            </a:r>
          </a:p>
          <a:p>
            <a:pPr>
              <a:defRPr/>
            </a:pPr>
            <a:r>
              <a:rPr lang="zh-CN" altLang="en-US" sz="100" kern="0" dirty="0">
                <a:solidFill>
                  <a:prstClr val="white"/>
                </a:solidFill>
              </a:rPr>
              <a:t>资料下载：</a:t>
            </a:r>
            <a:r>
              <a:rPr lang="en-US" altLang="zh-CN" sz="100" kern="0" dirty="0">
                <a:solidFill>
                  <a:prstClr val="white"/>
                </a:solidFill>
              </a:rPr>
              <a:t>www.1ppt.com/ziliao/                PPT</a:t>
            </a:r>
            <a:r>
              <a:rPr lang="zh-CN" altLang="en-US" sz="100" kern="0" dirty="0">
                <a:solidFill>
                  <a:prstClr val="white"/>
                </a:solidFill>
              </a:rPr>
              <a:t>课件下载：</a:t>
            </a:r>
            <a:r>
              <a:rPr lang="en-US" altLang="zh-CN" sz="100" kern="0" dirty="0">
                <a:solidFill>
                  <a:prstClr val="white"/>
                </a:solidFill>
              </a:rPr>
              <a:t>www.1ppt.com/kejian/ </a:t>
            </a:r>
          </a:p>
          <a:p>
            <a:pPr>
              <a:defRPr/>
            </a:pPr>
            <a:r>
              <a:rPr lang="zh-CN" altLang="en-US" sz="100" kern="0" dirty="0">
                <a:solidFill>
                  <a:prstClr val="white"/>
                </a:solidFill>
              </a:rPr>
              <a:t>范文下载：</a:t>
            </a:r>
            <a:r>
              <a:rPr lang="en-US" altLang="zh-CN" sz="100" kern="0" dirty="0">
                <a:solidFill>
                  <a:prstClr val="white"/>
                </a:solidFill>
              </a:rPr>
              <a:t>www.1ppt.com/fanwen/             </a:t>
            </a:r>
            <a:r>
              <a:rPr lang="zh-CN" altLang="en-US" sz="100" kern="0" dirty="0">
                <a:solidFill>
                  <a:prstClr val="white"/>
                </a:solidFill>
              </a:rPr>
              <a:t>试卷下载：</a:t>
            </a:r>
            <a:r>
              <a:rPr lang="en-US" altLang="zh-CN" sz="100" kern="0" dirty="0">
                <a:solidFill>
                  <a:prstClr val="white"/>
                </a:solidFill>
              </a:rPr>
              <a:t>www.1ppt.com/shiti/  </a:t>
            </a:r>
          </a:p>
          <a:p>
            <a:pPr>
              <a:defRPr/>
            </a:pPr>
            <a:r>
              <a:rPr lang="zh-CN" altLang="en-US" sz="100" kern="0" dirty="0">
                <a:solidFill>
                  <a:prstClr val="white"/>
                </a:solidFill>
              </a:rPr>
              <a:t>教案下载：</a:t>
            </a:r>
            <a:r>
              <a:rPr lang="en-US" altLang="zh-CN" sz="100" kern="0" dirty="0">
                <a:solidFill>
                  <a:prstClr val="white"/>
                </a:solidFill>
              </a:rPr>
              <a:t>www.1ppt.com/jiaoan/        </a:t>
            </a:r>
          </a:p>
          <a:p>
            <a:pPr>
              <a:defRPr/>
            </a:pPr>
            <a:r>
              <a:rPr lang="zh-CN" altLang="en-US" sz="100" kern="0" dirty="0">
                <a:solidFill>
                  <a:prstClr val="white"/>
                </a:solidFill>
              </a:rPr>
              <a:t>字体下载：</a:t>
            </a:r>
            <a:r>
              <a:rPr lang="en-US" altLang="zh-CN" sz="100" kern="0" dirty="0">
                <a:solidFill>
                  <a:prstClr val="white"/>
                </a:solidFill>
              </a:rPr>
              <a:t>www.1ppt.com/ziti/</a:t>
            </a:r>
          </a:p>
          <a:p>
            <a:pPr>
              <a:defRPr/>
            </a:pPr>
            <a:r>
              <a:rPr lang="en-US" altLang="zh-CN" sz="100" kern="0" dirty="0">
                <a:solidFill>
                  <a:prstClr val="white"/>
                </a:solidFill>
              </a:rPr>
              <a:t> </a:t>
            </a:r>
            <a:endParaRPr lang="zh-CN" altLang="en-US" sz="100" kern="0" dirty="0">
              <a:solidFill>
                <a:prstClr val="white"/>
              </a:solidFill>
            </a:endParaRPr>
          </a:p>
        </p:txBody>
      </p:sp>
    </p:spTree>
    <p:extLst>
      <p:ext uri="{BB962C8B-B14F-4D97-AF65-F5344CB8AC3E}">
        <p14:creationId xmlns:p14="http://schemas.microsoft.com/office/powerpoint/2010/main" val="974310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t>2019/6/25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112549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t>2019/6/25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471882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t>2019/6/25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5264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cstate="screen"/>
          <a:srcRect/>
          <a:stretch>
            <a:fillRect/>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cstate="screen"/>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10187534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0-#ppt_w/2"/>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14:presetBounceEnd="42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2000">
                                          <p:cBhvr additive="base">
                                            <p:cTn id="11" dur="1500" fill="hold"/>
                                            <p:tgtEl>
                                              <p:spTgt spid="8"/>
                                            </p:tgtEl>
                                            <p:attrNameLst>
                                              <p:attrName>ppt_x</p:attrName>
                                            </p:attrNameLst>
                                          </p:cBhvr>
                                          <p:tavLst>
                                            <p:tav tm="0">
                                              <p:val>
                                                <p:strVal val="1+#ppt_w/2"/>
                                              </p:val>
                                            </p:tav>
                                            <p:tav tm="100000">
                                              <p:val>
                                                <p:strVal val="#ppt_x"/>
                                              </p:val>
                                            </p:tav>
                                          </p:tavLst>
                                        </p:anim>
                                        <p:anim calcmode="lin" valueType="num" p14:bounceEnd="42000">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2000">
                                          <p:cBhvr additive="base">
                                            <p:cTn id="15" dur="1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cstate="screen"/>
          <a:srcRect t="76969" r="2435"/>
          <a:stretch>
            <a:fillRect/>
          </a:stretch>
        </p:blipFill>
        <p:spPr>
          <a:xfrm>
            <a:off x="1152584" y="-43543"/>
            <a:ext cx="9646045" cy="2279174"/>
          </a:xfrm>
          <a:prstGeom prst="rect">
            <a:avLst/>
          </a:prstGeom>
          <a:noFill/>
        </p:spPr>
      </p:pic>
    </p:spTree>
    <p:extLst>
      <p:ext uri="{BB962C8B-B14F-4D97-AF65-F5344CB8AC3E}">
        <p14:creationId xmlns:p14="http://schemas.microsoft.com/office/powerpoint/2010/main" val="182435999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1713"/>
            <a:ext cx="12192000" cy="6854573"/>
          </a:xfrm>
          <a:prstGeom prst="rect">
            <a:avLst/>
          </a:prstGeom>
        </p:spPr>
      </p:pic>
      <p:sp>
        <p:nvSpPr>
          <p:cNvPr id="3" name="文本框 2"/>
          <p:cNvSpPr txBox="1"/>
          <p:nvPr userDrawn="1"/>
        </p:nvSpPr>
        <p:spPr>
          <a:xfrm>
            <a:off x="735537" y="232818"/>
            <a:ext cx="2797234" cy="289503"/>
          </a:xfrm>
          <a:prstGeom prst="rect">
            <a:avLst/>
          </a:prstGeom>
          <a:noFill/>
        </p:spPr>
        <p:txBody>
          <a:bodyPr wrap="square" rtlCol="0">
            <a:spAutoFit/>
          </a:bodyPr>
          <a:lstStyle/>
          <a:p>
            <a:pPr>
              <a:lnSpc>
                <a:spcPct val="130000"/>
              </a:lnSpc>
            </a:pPr>
            <a:r>
              <a:rPr lang="en-US" altLang="zh-CN" sz="1100" dirty="0">
                <a:solidFill>
                  <a:prstClr val="black">
                    <a:lumMod val="75000"/>
                    <a:lumOff val="25000"/>
                  </a:prstClr>
                </a:solidFill>
                <a:latin typeface="Arial" panose="020B0604020202020204" pitchFamily="34" charset="0"/>
                <a:ea typeface="微软雅黑 Light" panose="020B0502040204020203" pitchFamily="34" charset="-122"/>
                <a:cs typeface="Arial" panose="020B0604020202020204" pitchFamily="34" charset="0"/>
                <a:sym typeface="+mn-lt"/>
              </a:rPr>
              <a:t>Add You Text Here Add You Text Here</a:t>
            </a:r>
          </a:p>
        </p:txBody>
      </p:sp>
      <p:sp>
        <p:nvSpPr>
          <p:cNvPr id="4" name="矩形 3"/>
          <p:cNvSpPr/>
          <p:nvPr userDrawn="1"/>
        </p:nvSpPr>
        <p:spPr>
          <a:xfrm>
            <a:off x="735537" y="473127"/>
            <a:ext cx="2441694" cy="430887"/>
          </a:xfrm>
          <a:prstGeom prst="rect">
            <a:avLst/>
          </a:prstGeom>
        </p:spPr>
        <p:txBody>
          <a:bodyPr wrap="none">
            <a:spAutoFit/>
          </a:bodyPr>
          <a:lstStyle/>
          <a:p>
            <a:r>
              <a:rPr lang="zh-CN" altLang="en-US" sz="2200" dirty="0">
                <a:solidFill>
                  <a:prstClr val="black">
                    <a:lumMod val="75000"/>
                    <a:lumOff val="25000"/>
                  </a:prstClr>
                </a:solidFill>
                <a:latin typeface="思源黑体 CN Heavy" panose="020B0A00000000000000" pitchFamily="34" charset="-122"/>
                <a:ea typeface="思源黑体 CN Heavy" panose="020B0A00000000000000" pitchFamily="34" charset="-122"/>
              </a:rPr>
              <a:t>请在此处添加标题</a:t>
            </a:r>
          </a:p>
        </p:txBody>
      </p:sp>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algn="ctr">
              <a:defRPr/>
            </a:pPr>
            <a:endParaRPr lang="zh-CN" altLang="en-US" kern="0">
              <a:solidFill>
                <a:prstClr val="black">
                  <a:lumMod val="85000"/>
                  <a:lumOff val="15000"/>
                </a:prstClr>
              </a:solidFill>
              <a:latin typeface="华文细黑" panose="02010600040101010101" charset="-122"/>
              <a:ea typeface="微软雅黑 Light" panose="020B0502040204020203" pitchFamily="34" charset="-122"/>
            </a:endParaRPr>
          </a:p>
        </p:txBody>
      </p:sp>
    </p:spTree>
    <p:extLst>
      <p:ext uri="{BB962C8B-B14F-4D97-AF65-F5344CB8AC3E}">
        <p14:creationId xmlns:p14="http://schemas.microsoft.com/office/powerpoint/2010/main" val="2037956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cstate="screen"/>
          <a:srcRect/>
          <a:stretch>
            <a:fillRect/>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cstate="screen"/>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11292891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0-#ppt_w/2"/>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14:presetBounceEnd="42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2000">
                                          <p:cBhvr additive="base">
                                            <p:cTn id="11" dur="1500" fill="hold"/>
                                            <p:tgtEl>
                                              <p:spTgt spid="8"/>
                                            </p:tgtEl>
                                            <p:attrNameLst>
                                              <p:attrName>ppt_x</p:attrName>
                                            </p:attrNameLst>
                                          </p:cBhvr>
                                          <p:tavLst>
                                            <p:tav tm="0">
                                              <p:val>
                                                <p:strVal val="1+#ppt_w/2"/>
                                              </p:val>
                                            </p:tav>
                                            <p:tav tm="100000">
                                              <p:val>
                                                <p:strVal val="#ppt_x"/>
                                              </p:val>
                                            </p:tav>
                                          </p:tavLst>
                                        </p:anim>
                                        <p:anim calcmode="lin" valueType="num" p14:bounceEnd="42000">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2000">
                                          <p:cBhvr additive="base">
                                            <p:cTn id="15" dur="1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cstate="screen"/>
          <a:srcRect t="76969" r="2435"/>
          <a:stretch>
            <a:fillRect/>
          </a:stretch>
        </p:blipFill>
        <p:spPr>
          <a:xfrm>
            <a:off x="1152584" y="-43543"/>
            <a:ext cx="9646045" cy="2279174"/>
          </a:xfrm>
          <a:prstGeom prst="rect">
            <a:avLst/>
          </a:prstGeom>
          <a:noFill/>
        </p:spPr>
      </p:pic>
    </p:spTree>
    <p:extLst>
      <p:ext uri="{BB962C8B-B14F-4D97-AF65-F5344CB8AC3E}">
        <p14:creationId xmlns:p14="http://schemas.microsoft.com/office/powerpoint/2010/main" val="270128656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1713"/>
            <a:ext cx="12192000" cy="6854573"/>
          </a:xfrm>
          <a:prstGeom prst="rect">
            <a:avLst/>
          </a:prstGeom>
        </p:spPr>
      </p:pic>
      <p:sp>
        <p:nvSpPr>
          <p:cNvPr id="3" name="文本框 2"/>
          <p:cNvSpPr txBox="1"/>
          <p:nvPr userDrawn="1"/>
        </p:nvSpPr>
        <p:spPr>
          <a:xfrm>
            <a:off x="735537" y="232818"/>
            <a:ext cx="2797234" cy="289503"/>
          </a:xfrm>
          <a:prstGeom prst="rect">
            <a:avLst/>
          </a:prstGeom>
          <a:noFill/>
        </p:spPr>
        <p:txBody>
          <a:bodyPr wrap="square" rtlCol="0">
            <a:spAutoFit/>
          </a:bodyPr>
          <a:lstStyle/>
          <a:p>
            <a:pPr>
              <a:lnSpc>
                <a:spcPct val="130000"/>
              </a:lnSpc>
            </a:pPr>
            <a:r>
              <a:rPr lang="en-US" altLang="zh-CN" sz="1100" dirty="0">
                <a:solidFill>
                  <a:prstClr val="black">
                    <a:lumMod val="75000"/>
                    <a:lumOff val="25000"/>
                  </a:prstClr>
                </a:solidFill>
                <a:latin typeface="Arial" panose="020B0604020202020204" pitchFamily="34" charset="0"/>
                <a:ea typeface="微软雅黑 Light" panose="020B0502040204020203" pitchFamily="34" charset="-122"/>
                <a:cs typeface="Arial" panose="020B0604020202020204" pitchFamily="34" charset="0"/>
                <a:sym typeface="+mn-lt"/>
              </a:rPr>
              <a:t>Add You Text Here Add You Text Here</a:t>
            </a:r>
          </a:p>
        </p:txBody>
      </p:sp>
      <p:sp>
        <p:nvSpPr>
          <p:cNvPr id="4" name="矩形 3"/>
          <p:cNvSpPr/>
          <p:nvPr userDrawn="1"/>
        </p:nvSpPr>
        <p:spPr>
          <a:xfrm>
            <a:off x="735537" y="473127"/>
            <a:ext cx="2441694" cy="430887"/>
          </a:xfrm>
          <a:prstGeom prst="rect">
            <a:avLst/>
          </a:prstGeom>
        </p:spPr>
        <p:txBody>
          <a:bodyPr wrap="none">
            <a:spAutoFit/>
          </a:bodyPr>
          <a:lstStyle/>
          <a:p>
            <a:r>
              <a:rPr lang="zh-CN" altLang="en-US" sz="2200" dirty="0">
                <a:solidFill>
                  <a:prstClr val="black">
                    <a:lumMod val="75000"/>
                    <a:lumOff val="25000"/>
                  </a:prstClr>
                </a:solidFill>
                <a:latin typeface="思源黑体 CN Heavy" panose="020B0A00000000000000" pitchFamily="34" charset="-122"/>
                <a:ea typeface="思源黑体 CN Heavy" panose="020B0A00000000000000" pitchFamily="34" charset="-122"/>
              </a:rPr>
              <a:t>请在此处添加标题</a:t>
            </a:r>
          </a:p>
        </p:txBody>
      </p:sp>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algn="ctr">
              <a:defRPr/>
            </a:pPr>
            <a:endParaRPr lang="zh-CN" altLang="en-US" kern="0">
              <a:solidFill>
                <a:prstClr val="black">
                  <a:lumMod val="85000"/>
                  <a:lumOff val="15000"/>
                </a:prstClr>
              </a:solidFill>
              <a:latin typeface="华文细黑" panose="02010600040101010101" charset="-122"/>
              <a:ea typeface="微软雅黑 Light" panose="020B0502040204020203" pitchFamily="34" charset="-122"/>
            </a:endParaRPr>
          </a:p>
        </p:txBody>
      </p:sp>
    </p:spTree>
    <p:extLst>
      <p:ext uri="{BB962C8B-B14F-4D97-AF65-F5344CB8AC3E}">
        <p14:creationId xmlns:p14="http://schemas.microsoft.com/office/powerpoint/2010/main" val="5953277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0" y="1713"/>
            <a:ext cx="12192000" cy="6854573"/>
          </a:xfrm>
          <a:prstGeom prst="rect">
            <a:avLst/>
          </a:prstGeom>
        </p:spPr>
      </p:pic>
    </p:spTree>
    <p:extLst>
      <p:ext uri="{BB962C8B-B14F-4D97-AF65-F5344CB8AC3E}">
        <p14:creationId xmlns:p14="http://schemas.microsoft.com/office/powerpoint/2010/main" val="866424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cstate="screen"/>
          <a:srcRect/>
          <a:stretch>
            <a:fillRect/>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cstate="screen"/>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4820446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1+#ppt_w/2"/>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2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2000">
                                          <p:cBhvr additive="base">
                                            <p:cTn id="11" dur="1500" fill="hold"/>
                                            <p:tgtEl>
                                              <p:spTgt spid="8"/>
                                            </p:tgtEl>
                                            <p:attrNameLst>
                                              <p:attrName>ppt_x</p:attrName>
                                            </p:attrNameLst>
                                          </p:cBhvr>
                                          <p:tavLst>
                                            <p:tav tm="0">
                                              <p:val>
                                                <p:strVal val="0-#ppt_w/2"/>
                                              </p:val>
                                            </p:tav>
                                            <p:tav tm="100000">
                                              <p:val>
                                                <p:strVal val="#ppt_x"/>
                                              </p:val>
                                            </p:tav>
                                          </p:tavLst>
                                        </p:anim>
                                        <p:anim calcmode="lin" valueType="num" p14:bounceEnd="42000">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14:presetBounceEnd="42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2000">
                                          <p:cBhvr additive="base">
                                            <p:cTn id="15" dur="1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cstate="screen"/>
          <a:srcRect t="76969" r="2435"/>
          <a:stretch>
            <a:fillRect/>
          </a:stretch>
        </p:blipFill>
        <p:spPr>
          <a:xfrm>
            <a:off x="1152584" y="-43543"/>
            <a:ext cx="9646045" cy="2279174"/>
          </a:xfrm>
          <a:prstGeom prst="rect">
            <a:avLst/>
          </a:prstGeom>
          <a:noFill/>
        </p:spPr>
      </p:pic>
    </p:spTree>
    <p:extLst>
      <p:ext uri="{BB962C8B-B14F-4D97-AF65-F5344CB8AC3E}">
        <p14:creationId xmlns:p14="http://schemas.microsoft.com/office/powerpoint/2010/main" val="22963116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1713"/>
            <a:ext cx="12192000" cy="6854573"/>
          </a:xfrm>
          <a:prstGeom prst="rect">
            <a:avLst/>
          </a:prstGeom>
        </p:spPr>
      </p:pic>
      <p:sp>
        <p:nvSpPr>
          <p:cNvPr id="3" name="文本框 2"/>
          <p:cNvSpPr txBox="1"/>
          <p:nvPr userDrawn="1"/>
        </p:nvSpPr>
        <p:spPr>
          <a:xfrm>
            <a:off x="735537" y="232818"/>
            <a:ext cx="2797234" cy="289503"/>
          </a:xfrm>
          <a:prstGeom prst="rect">
            <a:avLst/>
          </a:prstGeom>
          <a:noFill/>
        </p:spPr>
        <p:txBody>
          <a:bodyPr wrap="square" rtlCol="0">
            <a:spAutoFit/>
          </a:bodyPr>
          <a:lstStyle/>
          <a:p>
            <a:pPr>
              <a:lnSpc>
                <a:spcPct val="130000"/>
              </a:lnSpc>
            </a:pPr>
            <a:r>
              <a:rPr lang="en-US" altLang="zh-CN" sz="1100" dirty="0">
                <a:solidFill>
                  <a:prstClr val="black">
                    <a:lumMod val="75000"/>
                    <a:lumOff val="25000"/>
                  </a:prstClr>
                </a:solidFill>
                <a:latin typeface="Arial" panose="020B0604020202020204" pitchFamily="34" charset="0"/>
                <a:ea typeface="微软雅黑 Light" panose="020B0502040204020203" pitchFamily="34" charset="-122"/>
                <a:cs typeface="Arial" panose="020B0604020202020204" pitchFamily="34" charset="0"/>
                <a:sym typeface="+mn-lt"/>
              </a:rPr>
              <a:t>Add You Text Here Add You Text Here</a:t>
            </a:r>
          </a:p>
        </p:txBody>
      </p:sp>
      <p:sp>
        <p:nvSpPr>
          <p:cNvPr id="4" name="矩形 3"/>
          <p:cNvSpPr/>
          <p:nvPr userDrawn="1"/>
        </p:nvSpPr>
        <p:spPr>
          <a:xfrm>
            <a:off x="735537" y="473127"/>
            <a:ext cx="2441694" cy="430887"/>
          </a:xfrm>
          <a:prstGeom prst="rect">
            <a:avLst/>
          </a:prstGeom>
        </p:spPr>
        <p:txBody>
          <a:bodyPr wrap="none">
            <a:spAutoFit/>
          </a:bodyPr>
          <a:lstStyle/>
          <a:p>
            <a:r>
              <a:rPr lang="zh-CN" altLang="en-US" sz="2200" dirty="0">
                <a:solidFill>
                  <a:prstClr val="black">
                    <a:lumMod val="75000"/>
                    <a:lumOff val="25000"/>
                  </a:prstClr>
                </a:solidFill>
                <a:latin typeface="思源黑体 CN Heavy" panose="020B0A00000000000000" pitchFamily="34" charset="-122"/>
                <a:ea typeface="思源黑体 CN Heavy" panose="020B0A00000000000000" pitchFamily="34" charset="-122"/>
              </a:rPr>
              <a:t>请在此处添加标题</a:t>
            </a:r>
          </a:p>
        </p:txBody>
      </p:sp>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algn="ctr">
              <a:defRPr/>
            </a:pPr>
            <a:endParaRPr lang="zh-CN" altLang="en-US" kern="0">
              <a:solidFill>
                <a:prstClr val="black">
                  <a:lumMod val="85000"/>
                  <a:lumOff val="15000"/>
                </a:prstClr>
              </a:solidFill>
              <a:latin typeface="华文细黑" panose="02010600040101010101" charset="-122"/>
              <a:ea typeface="微软雅黑 Light" panose="020B0502040204020203" pitchFamily="34" charset="-122"/>
            </a:endParaRPr>
          </a:p>
        </p:txBody>
      </p:sp>
    </p:spTree>
    <p:extLst>
      <p:ext uri="{BB962C8B-B14F-4D97-AF65-F5344CB8AC3E}">
        <p14:creationId xmlns:p14="http://schemas.microsoft.com/office/powerpoint/2010/main" val="228784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02456CC-BC2D-4902-B3BD-B342C0A40B28}" type="datetimeFigureOut">
              <a:rPr lang="zh-CN" altLang="en-US"/>
              <a:t>2019/6/25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74E7117-5DBA-4DA6-BEB4-30096B676BD4}" type="slidenum">
              <a:rPr lang="zh-CN" altLang="en-US"/>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0" y="1713"/>
            <a:ext cx="12192000" cy="6854573"/>
          </a:xfrm>
          <a:prstGeom prst="rect">
            <a:avLst/>
          </a:prstGeom>
        </p:spPr>
      </p:pic>
    </p:spTree>
    <p:extLst>
      <p:ext uri="{BB962C8B-B14F-4D97-AF65-F5344CB8AC3E}">
        <p14:creationId xmlns:p14="http://schemas.microsoft.com/office/powerpoint/2010/main" val="33523307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cstate="screen"/>
          <a:srcRect/>
          <a:stretch>
            <a:fillRect/>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cstate="screen"/>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1773892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14:presetBounceEnd="42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42000">
                                          <p:cBhvr additive="base">
                                            <p:cTn id="7" dur="1500" fill="hold"/>
                                            <p:tgtEl>
                                              <p:spTgt spid="8"/>
                                            </p:tgtEl>
                                            <p:attrNameLst>
                                              <p:attrName>ppt_x</p:attrName>
                                            </p:attrNameLst>
                                          </p:cBhvr>
                                          <p:tavLst>
                                            <p:tav tm="0">
                                              <p:val>
                                                <p:strVal val="1+#ppt_w/2"/>
                                              </p:val>
                                            </p:tav>
                                            <p:tav tm="100000">
                                              <p:val>
                                                <p:strVal val="#ppt_x"/>
                                              </p:val>
                                            </p:tav>
                                          </p:tavLst>
                                        </p:anim>
                                        <p:anim calcmode="lin" valueType="num" p14:bounceEnd="42000">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1+#ppt_w/2"/>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cstate="screen"/>
          <a:srcRect t="76969" r="2435"/>
          <a:stretch>
            <a:fillRect/>
          </a:stretch>
        </p:blipFill>
        <p:spPr>
          <a:xfrm>
            <a:off x="1152584" y="-43543"/>
            <a:ext cx="9646045" cy="2279174"/>
          </a:xfrm>
          <a:prstGeom prst="rect">
            <a:avLst/>
          </a:prstGeom>
          <a:noFill/>
        </p:spPr>
      </p:pic>
    </p:spTree>
    <p:extLst>
      <p:ext uri="{BB962C8B-B14F-4D97-AF65-F5344CB8AC3E}">
        <p14:creationId xmlns:p14="http://schemas.microsoft.com/office/powerpoint/2010/main" val="36890458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1713"/>
            <a:ext cx="12192000" cy="6854573"/>
          </a:xfrm>
          <a:prstGeom prst="rect">
            <a:avLst/>
          </a:prstGeom>
        </p:spPr>
      </p:pic>
      <p:sp>
        <p:nvSpPr>
          <p:cNvPr id="3" name="文本框 2"/>
          <p:cNvSpPr txBox="1"/>
          <p:nvPr userDrawn="1"/>
        </p:nvSpPr>
        <p:spPr>
          <a:xfrm>
            <a:off x="735537" y="232818"/>
            <a:ext cx="2797234" cy="289503"/>
          </a:xfrm>
          <a:prstGeom prst="rect">
            <a:avLst/>
          </a:prstGeom>
          <a:noFill/>
        </p:spPr>
        <p:txBody>
          <a:bodyPr wrap="square" rtlCol="0">
            <a:spAutoFit/>
          </a:bodyPr>
          <a:lstStyle/>
          <a:p>
            <a:pPr>
              <a:lnSpc>
                <a:spcPct val="130000"/>
              </a:lnSpc>
            </a:pPr>
            <a:r>
              <a:rPr lang="en-US" altLang="zh-CN" sz="1100" dirty="0">
                <a:solidFill>
                  <a:prstClr val="black">
                    <a:lumMod val="75000"/>
                    <a:lumOff val="25000"/>
                  </a:prstClr>
                </a:solidFill>
                <a:latin typeface="Arial" panose="020B0604020202020204" pitchFamily="34" charset="0"/>
                <a:ea typeface="微软雅黑 Light" panose="020B0502040204020203" pitchFamily="34" charset="-122"/>
                <a:cs typeface="Arial" panose="020B0604020202020204" pitchFamily="34" charset="0"/>
                <a:sym typeface="+mn-lt"/>
              </a:rPr>
              <a:t>Add You Text Here Add You Text Here</a:t>
            </a:r>
          </a:p>
        </p:txBody>
      </p:sp>
      <p:sp>
        <p:nvSpPr>
          <p:cNvPr id="4" name="矩形 3"/>
          <p:cNvSpPr/>
          <p:nvPr userDrawn="1"/>
        </p:nvSpPr>
        <p:spPr>
          <a:xfrm>
            <a:off x="735537" y="473127"/>
            <a:ext cx="2441694" cy="430887"/>
          </a:xfrm>
          <a:prstGeom prst="rect">
            <a:avLst/>
          </a:prstGeom>
        </p:spPr>
        <p:txBody>
          <a:bodyPr wrap="none">
            <a:spAutoFit/>
          </a:bodyPr>
          <a:lstStyle/>
          <a:p>
            <a:r>
              <a:rPr lang="zh-CN" altLang="en-US" sz="2200" dirty="0">
                <a:solidFill>
                  <a:prstClr val="black">
                    <a:lumMod val="75000"/>
                    <a:lumOff val="25000"/>
                  </a:prstClr>
                </a:solidFill>
                <a:latin typeface="思源黑体 CN Heavy" panose="020B0A00000000000000" pitchFamily="34" charset="-122"/>
                <a:ea typeface="思源黑体 CN Heavy" panose="020B0A00000000000000" pitchFamily="34" charset="-122"/>
              </a:rPr>
              <a:t>请在此处添加标题</a:t>
            </a:r>
          </a:p>
        </p:txBody>
      </p:sp>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algn="ctr">
              <a:defRPr/>
            </a:pPr>
            <a:endParaRPr lang="zh-CN" altLang="en-US" kern="0">
              <a:solidFill>
                <a:prstClr val="black">
                  <a:lumMod val="85000"/>
                  <a:lumOff val="15000"/>
                </a:prstClr>
              </a:solidFill>
              <a:latin typeface="华文细黑" panose="02010600040101010101" charset="-122"/>
              <a:ea typeface="微软雅黑 Light" panose="020B0502040204020203" pitchFamily="34" charset="-122"/>
            </a:endParaRPr>
          </a:p>
        </p:txBody>
      </p:sp>
    </p:spTree>
    <p:extLst>
      <p:ext uri="{BB962C8B-B14F-4D97-AF65-F5344CB8AC3E}">
        <p14:creationId xmlns:p14="http://schemas.microsoft.com/office/powerpoint/2010/main" val="4246493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6" name="组合 5"/>
          <p:cNvGrpSpPr/>
          <p:nvPr userDrawn="1"/>
        </p:nvGrpSpPr>
        <p:grpSpPr>
          <a:xfrm>
            <a:off x="8810036" y="569036"/>
            <a:ext cx="2700000" cy="504000"/>
            <a:chOff x="8847360" y="531712"/>
            <a:chExt cx="2653760" cy="482494"/>
          </a:xfrm>
        </p:grpSpPr>
        <p:pic>
          <p:nvPicPr>
            <p:cNvPr id="3" name="图形 2"/>
            <p:cNvPicPr>
              <a:picLocks noChangeAspect="1"/>
            </p:cNvPicPr>
            <p:nvPr userDrawn="1"/>
          </p:nvPicPr>
          <p:blipFill>
            <a:blip r:embed="rId2"/>
            <a:stretch>
              <a:fillRect/>
            </a:stretch>
          </p:blipFill>
          <p:spPr>
            <a:xfrm>
              <a:off x="8847360" y="531712"/>
              <a:ext cx="1408763" cy="482494"/>
            </a:xfrm>
            <a:prstGeom prst="rect">
              <a:avLst/>
            </a:prstGeom>
          </p:spPr>
        </p:pic>
        <p:pic>
          <p:nvPicPr>
            <p:cNvPr id="4" name="图形 3"/>
            <p:cNvPicPr>
              <a:picLocks noChangeAspect="1"/>
            </p:cNvPicPr>
            <p:nvPr userDrawn="1"/>
          </p:nvPicPr>
          <p:blipFill>
            <a:blip r:embed="rId3"/>
            <a:stretch>
              <a:fillRect/>
            </a:stretch>
          </p:blipFill>
          <p:spPr>
            <a:xfrm>
              <a:off x="10333538" y="531712"/>
              <a:ext cx="917271" cy="213568"/>
            </a:xfrm>
            <a:prstGeom prst="rect">
              <a:avLst/>
            </a:prstGeom>
          </p:spPr>
        </p:pic>
        <p:pic>
          <p:nvPicPr>
            <p:cNvPr id="5" name="图形 4"/>
            <p:cNvPicPr>
              <a:picLocks noChangeAspect="1"/>
            </p:cNvPicPr>
            <p:nvPr userDrawn="1"/>
          </p:nvPicPr>
          <p:blipFill>
            <a:blip r:embed="rId4"/>
            <a:stretch>
              <a:fillRect/>
            </a:stretch>
          </p:blipFill>
          <p:spPr>
            <a:xfrm>
              <a:off x="10358172" y="745281"/>
              <a:ext cx="1142948" cy="251999"/>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02456CC-BC2D-4902-B3BD-B342C0A40B28}" type="datetimeFigureOut">
              <a:rPr lang="zh-CN" altLang="en-US"/>
              <a:t>2019/6/25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74E7117-5DBA-4DA6-BEB4-30096B676BD4}"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xmlns="" id="{5F65D726-B7D2-4569-9CAC-60ADA767C12B}"/>
              </a:ext>
            </a:extLst>
          </p:cNvPr>
          <p:cNvGrpSpPr/>
          <p:nvPr userDrawn="1"/>
        </p:nvGrpSpPr>
        <p:grpSpPr>
          <a:xfrm>
            <a:off x="8810036" y="569036"/>
            <a:ext cx="2700000" cy="504000"/>
            <a:chOff x="8847360" y="531712"/>
            <a:chExt cx="2653760" cy="482494"/>
          </a:xfrm>
        </p:grpSpPr>
        <p:pic>
          <p:nvPicPr>
            <p:cNvPr id="3" name="图形 2">
              <a:extLst>
                <a:ext uri="{FF2B5EF4-FFF2-40B4-BE49-F238E27FC236}">
                  <a16:creationId xmlns:a16="http://schemas.microsoft.com/office/drawing/2014/main" xmlns="" id="{94ABBC29-9FBE-43D0-A895-E2E7FA514ED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847360" y="531712"/>
              <a:ext cx="1408763" cy="482494"/>
            </a:xfrm>
            <a:prstGeom prst="rect">
              <a:avLst/>
            </a:prstGeom>
          </p:spPr>
        </p:pic>
        <p:pic>
          <p:nvPicPr>
            <p:cNvPr id="4" name="图形 3">
              <a:extLst>
                <a:ext uri="{FF2B5EF4-FFF2-40B4-BE49-F238E27FC236}">
                  <a16:creationId xmlns:a16="http://schemas.microsoft.com/office/drawing/2014/main" xmlns="" id="{0F45AF19-C4AA-41B2-9220-87F8122C3A6C}"/>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0333538" y="531712"/>
              <a:ext cx="917271" cy="213568"/>
            </a:xfrm>
            <a:prstGeom prst="rect">
              <a:avLst/>
            </a:prstGeom>
          </p:spPr>
        </p:pic>
        <p:pic>
          <p:nvPicPr>
            <p:cNvPr id="5" name="图形 4">
              <a:extLst>
                <a:ext uri="{FF2B5EF4-FFF2-40B4-BE49-F238E27FC236}">
                  <a16:creationId xmlns:a16="http://schemas.microsoft.com/office/drawing/2014/main" xmlns="" id="{45F40E24-F606-459A-A730-41C1370896F9}"/>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358172" y="745281"/>
              <a:ext cx="1142948" cy="251999"/>
            </a:xfrm>
            <a:prstGeom prst="rect">
              <a:avLst/>
            </a:prstGeom>
          </p:spPr>
        </p:pic>
      </p:grpSp>
    </p:spTree>
    <p:extLst>
      <p:ext uri="{BB962C8B-B14F-4D97-AF65-F5344CB8AC3E}">
        <p14:creationId xmlns:p14="http://schemas.microsoft.com/office/powerpoint/2010/main" val="2024892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65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F9B65855-078D-4454-9F9A-F5D0DA49D56A}"/>
              </a:ext>
            </a:extLst>
          </p:cNvPr>
          <p:cNvSpPr>
            <a:spLocks noGrp="1"/>
          </p:cNvSpPr>
          <p:nvPr>
            <p:ph type="dt" sz="half" idx="10"/>
          </p:nvPr>
        </p:nvSpPr>
        <p:spPr/>
        <p:txBody>
          <a:bodyPr/>
          <a:lstStyle>
            <a:lvl1pPr>
              <a:defRPr/>
            </a:lvl1pPr>
          </a:lstStyle>
          <a:p>
            <a:pPr>
              <a:defRPr/>
            </a:pPr>
            <a:fld id="{702456CC-BC2D-4902-B3BD-B342C0A40B28}" type="datetimeFigureOut">
              <a:rPr lang="zh-CN" altLang="en-US"/>
              <a:pPr>
                <a:defRPr/>
              </a:pPr>
              <a:t>2019/6/25</a:t>
            </a:fld>
            <a:endParaRPr lang="zh-CN" altLang="en-US"/>
          </a:p>
        </p:txBody>
      </p:sp>
      <p:sp>
        <p:nvSpPr>
          <p:cNvPr id="3" name="页脚占位符 4">
            <a:extLst>
              <a:ext uri="{FF2B5EF4-FFF2-40B4-BE49-F238E27FC236}">
                <a16:creationId xmlns:a16="http://schemas.microsoft.com/office/drawing/2014/main" xmlns="" id="{4E835190-6235-4D51-B505-4F99AC3CEDC5}"/>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95F67FAD-552A-4CD6-8D0C-D201DD16797A}"/>
              </a:ext>
            </a:extLst>
          </p:cNvPr>
          <p:cNvSpPr>
            <a:spLocks noGrp="1"/>
          </p:cNvSpPr>
          <p:nvPr>
            <p:ph type="sldNum" sz="quarter" idx="12"/>
          </p:nvPr>
        </p:nvSpPr>
        <p:spPr/>
        <p:txBody>
          <a:bodyPr/>
          <a:lstStyle>
            <a:lvl1pPr>
              <a:defRPr/>
            </a:lvl1pPr>
          </a:lstStyle>
          <a:p>
            <a:pPr>
              <a:defRPr/>
            </a:pPr>
            <a:fld id="{E74E7117-5DBA-4DA6-BEB4-30096B676BD4}" type="slidenum">
              <a:rPr lang="zh-CN" altLang="en-US"/>
              <a:pPr>
                <a:defRPr/>
              </a:pPr>
              <a:t>‹#›</a:t>
            </a:fld>
            <a:endParaRPr lang="zh-CN" altLang="en-US"/>
          </a:p>
        </p:txBody>
      </p:sp>
    </p:spTree>
    <p:extLst>
      <p:ext uri="{BB962C8B-B14F-4D97-AF65-F5344CB8AC3E}">
        <p14:creationId xmlns:p14="http://schemas.microsoft.com/office/powerpoint/2010/main" val="40485271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theme" Target="../theme/theme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951986"/>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AC512-946F-491C-A78E-B874D25DDF2C}" type="datetimeFigureOut">
              <a:rPr lang="zh-CN" altLang="en-US" smtClean="0">
                <a:solidFill>
                  <a:prstClr val="black">
                    <a:tint val="75000"/>
                  </a:prstClr>
                </a:solidFill>
              </a:rPr>
              <a:t>2019/6/25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63683-69C5-4225-8B2B-0C82CECB9400}"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546149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2.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30.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2.png"/><Relationship Id="rId7"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2.png"/><Relationship Id="rId7"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2.xml"/><Relationship Id="rId2" Type="http://schemas.openxmlformats.org/officeDocument/2006/relationships/tags" Target="../tags/tag2.xml"/><Relationship Id="rId16"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4.jpeg"/><Relationship Id="rId7"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12.png"/><Relationship Id="rId9" Type="http://schemas.openxmlformats.org/officeDocument/2006/relationships/image" Target="../media/image49.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notesSlide" Target="../notesSlides/notesSlide30.xml"/><Relationship Id="rId2" Type="http://schemas.openxmlformats.org/officeDocument/2006/relationships/tags" Target="../tags/tag32.xml"/><Relationship Id="rId16"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0.jpe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30.svg"/></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56.png"/><Relationship Id="rId5" Type="http://schemas.openxmlformats.org/officeDocument/2006/relationships/image" Target="../media/image12.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notesSlide" Target="../notesSlides/notesSlide39.xml"/><Relationship Id="rId2" Type="http://schemas.openxmlformats.org/officeDocument/2006/relationships/tags" Target="../tags/tag47.xml"/><Relationship Id="rId16" Type="http://schemas.openxmlformats.org/officeDocument/2006/relationships/slideLayout" Target="../slideLayouts/slideLayout1.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notesSlide" Target="../notesSlides/notesSlide8.xml"/><Relationship Id="rId2" Type="http://schemas.openxmlformats.org/officeDocument/2006/relationships/tags" Target="../tags/tag17.xml"/><Relationship Id="rId16"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8"/>
          <p:cNvSpPr txBox="1">
            <a:spLocks noChangeArrowheads="1"/>
          </p:cNvSpPr>
          <p:nvPr/>
        </p:nvSpPr>
        <p:spPr bwMode="auto">
          <a:xfrm>
            <a:off x="3049456" y="2782669"/>
            <a:ext cx="60930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a:lnSpc>
                <a:spcPct val="100000"/>
              </a:lnSpc>
              <a:spcBef>
                <a:spcPct val="0"/>
              </a:spcBef>
              <a:buNone/>
            </a:pPr>
            <a:r>
              <a:rPr kumimoji="1" lang="en-US" altLang="zh-CN" sz="3600" b="1" spc="300" dirty="0">
                <a:solidFill>
                  <a:srgbClr val="066DCA"/>
                </a:solidFill>
                <a:latin typeface="微软雅黑" panose="020B0503020204020204" pitchFamily="34" charset="-122"/>
                <a:ea typeface="微软雅黑" panose="020B0503020204020204" pitchFamily="34" charset="-122"/>
              </a:rPr>
              <a:t>03 </a:t>
            </a:r>
            <a:r>
              <a:rPr kumimoji="1" lang="zh-CN" altLang="en-US" sz="3600" b="1" dirty="0">
                <a:solidFill>
                  <a:srgbClr val="066DCA"/>
                </a:solidFill>
                <a:latin typeface="微软雅黑" panose="020B0503020204020204" pitchFamily="34" charset="-122"/>
                <a:ea typeface="微软雅黑" panose="020B0503020204020204" pitchFamily="34" charset="-122"/>
              </a:rPr>
              <a:t>重卡环视系统</a:t>
            </a:r>
            <a:endParaRPr kumimoji="1" lang="zh-CN" altLang="en-US" sz="3600" b="1" spc="300" dirty="0">
              <a:solidFill>
                <a:srgbClr val="066DCA"/>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45431" y="445136"/>
            <a:ext cx="2802193" cy="670329"/>
          </a:xfrm>
          <a:prstGeom prst="rect">
            <a:avLst/>
          </a:prstGeom>
        </p:spPr>
      </p:pic>
      <p:sp>
        <p:nvSpPr>
          <p:cNvPr id="8" name="文本框 14">
            <a:extLst>
              <a:ext uri="{FF2B5EF4-FFF2-40B4-BE49-F238E27FC236}">
                <a16:creationId xmlns:a16="http://schemas.microsoft.com/office/drawing/2014/main" xmlns="" id="{6FABBFC4-6609-4A4E-8610-5873F51D5D97}"/>
              </a:ext>
            </a:extLst>
          </p:cNvPr>
          <p:cNvSpPr txBox="1">
            <a:spLocks noChangeArrowheads="1"/>
          </p:cNvSpPr>
          <p:nvPr/>
        </p:nvSpPr>
        <p:spPr bwMode="auto">
          <a:xfrm>
            <a:off x="3680790" y="4003437"/>
            <a:ext cx="4830418"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a:lnSpc>
                <a:spcPct val="150000"/>
              </a:lnSpc>
              <a:spcBef>
                <a:spcPct val="0"/>
              </a:spcBef>
              <a:buNone/>
            </a:pPr>
            <a:r>
              <a:rPr kumimoji="1" lang="zh-CN" altLang="en-US" dirty="0">
                <a:solidFill>
                  <a:srgbClr val="066DCA"/>
                </a:solidFill>
                <a:latin typeface="楷体" panose="02010609060101010101" pitchFamily="49" charset="-122"/>
                <a:ea typeface="楷体" panose="02010609060101010101" pitchFamily="49" charset="-122"/>
              </a:rPr>
              <a:t>汇报人：杨凯斌</a:t>
            </a:r>
            <a:endParaRPr kumimoji="1" lang="zh-CN" altLang="en-US" b="1" dirty="0">
              <a:solidFill>
                <a:srgbClr val="066DCA"/>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057955" y="1700253"/>
            <a:ext cx="5653265" cy="4239949"/>
          </a:xfrm>
          <a:prstGeom prst="rect">
            <a:avLst/>
          </a:prstGeom>
          <a:blipFill dpi="0" rotWithShape="1">
            <a:blip r:embed="rId4"/>
            <a:srcRect/>
            <a:stretch>
              <a:fillRect r="7000"/>
            </a:stretch>
          </a:blipFill>
        </p:spPr>
      </p:pic>
      <p:sp>
        <p:nvSpPr>
          <p:cNvPr id="17" name="椭圆 16"/>
          <p:cNvSpPr/>
          <p:nvPr/>
        </p:nvSpPr>
        <p:spPr>
          <a:xfrm>
            <a:off x="8244606" y="2880413"/>
            <a:ext cx="171450" cy="195371"/>
          </a:xfrm>
          <a:prstGeom prst="ellipse">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917230">
            <a:off x="2848756" y="3029629"/>
            <a:ext cx="401290" cy="1639224"/>
          </a:xfrm>
          <a:prstGeom prst="triangle">
            <a:avLst>
              <a:gd name="adj" fmla="val 60044"/>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1620957"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p>
        </p:txBody>
      </p:sp>
      <p:pic>
        <p:nvPicPr>
          <p:cNvPr id="15" name="图形 14"/>
          <p:cNvPicPr>
            <a:picLocks noChangeAspect="1"/>
          </p:cNvPicPr>
          <p:nvPr/>
        </p:nvPicPr>
        <p:blipFill>
          <a:blip r:embed="rId5"/>
          <a:stretch>
            <a:fillRect/>
          </a:stretch>
        </p:blipFill>
        <p:spPr>
          <a:xfrm>
            <a:off x="8831494" y="1190491"/>
            <a:ext cx="2685492" cy="100800"/>
          </a:xfrm>
          <a:prstGeom prst="rect">
            <a:avLst/>
          </a:prstGeom>
        </p:spPr>
      </p:pic>
      <p:sp>
        <p:nvSpPr>
          <p:cNvPr id="47" name="文本框 2"/>
          <p:cNvSpPr txBox="1">
            <a:spLocks noChangeArrowheads="1"/>
          </p:cNvSpPr>
          <p:nvPr/>
        </p:nvSpPr>
        <p:spPr bwMode="auto">
          <a:xfrm>
            <a:off x="4493895" y="6156960"/>
            <a:ext cx="3204210" cy="460375"/>
          </a:xfrm>
          <a:prstGeom prst="rect">
            <a:avLst/>
          </a:prstGeom>
          <a:noFill/>
          <a:ln w="9525">
            <a:noFill/>
            <a:miter lim="800000"/>
          </a:ln>
        </p:spPr>
        <p:txBody>
          <a:bodyPr rot="0" vert="horz" wrap="square" lIns="91440" tIns="45720" rIns="91440" bIns="45720" anchor="t" anchorCtr="0">
            <a:spAutoFit/>
          </a:bodyPr>
          <a:lstStyle/>
          <a:p>
            <a:pPr algn="ctr">
              <a:spcAft>
                <a:spcPts val="0"/>
              </a:spcAft>
            </a:pPr>
            <a:r>
              <a:rPr kumimoji="1" lang="zh-CN" altLang="en-US" sz="2400" dirty="0">
                <a:solidFill>
                  <a:srgbClr val="066DCA"/>
                </a:solidFill>
                <a:latin typeface="微软雅黑" panose="020B0503020204020204" pitchFamily="34" charset="-122"/>
                <a:ea typeface="微软雅黑" panose="020B0503020204020204" pitchFamily="34" charset="-122"/>
              </a:rPr>
              <a:t>车一侧</a:t>
            </a:r>
            <a:r>
              <a:rPr kumimoji="1" lang="en-US" altLang="zh-CN" sz="2400" dirty="0">
                <a:solidFill>
                  <a:srgbClr val="066DCA"/>
                </a:solidFill>
                <a:latin typeface="微软雅黑" panose="020B0503020204020204" pitchFamily="34" charset="-122"/>
                <a:ea typeface="微软雅黑" panose="020B0503020204020204" pitchFamily="34" charset="-122"/>
              </a:rPr>
              <a:t>3</a:t>
            </a:r>
            <a:r>
              <a:rPr kumimoji="1" lang="zh-CN" altLang="en-US" sz="2400" dirty="0">
                <a:solidFill>
                  <a:srgbClr val="066DCA"/>
                </a:solidFill>
                <a:latin typeface="微软雅黑" panose="020B0503020204020204" pitchFamily="34" charset="-122"/>
                <a:ea typeface="微软雅黑" panose="020B0503020204020204" pitchFamily="34" charset="-122"/>
              </a:rPr>
              <a:t>个摄像头位置</a:t>
            </a:r>
            <a:endParaRPr kumimoji="1" lang="zh-CN" altLang="zh-CN" sz="2400" dirty="0">
              <a:solidFill>
                <a:srgbClr val="066DCA"/>
              </a:solidFill>
              <a:latin typeface="微软雅黑" panose="020B0503020204020204" pitchFamily="34" charset="-122"/>
              <a:ea typeface="微软雅黑" panose="020B0503020204020204" pitchFamily="34" charset="-122"/>
            </a:endParaRPr>
          </a:p>
        </p:txBody>
      </p:sp>
      <p:sp>
        <p:nvSpPr>
          <p:cNvPr id="59" name="等腰三角形 58"/>
          <p:cNvSpPr/>
          <p:nvPr/>
        </p:nvSpPr>
        <p:spPr>
          <a:xfrm rot="17129602">
            <a:off x="8182799" y="2427659"/>
            <a:ext cx="356866" cy="2237969"/>
          </a:xfrm>
          <a:prstGeom prst="triangle">
            <a:avLst>
              <a:gd name="adj" fmla="val 52940"/>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6">
            <a:extLst>
              <a:ext uri="{28A0092B-C50C-407E-A947-70E740481C1C}">
                <a14:useLocalDpi xmlns:a14="http://schemas.microsoft.com/office/drawing/2010/main" val="0"/>
              </a:ext>
            </a:extLst>
          </a:blip>
          <a:srcRect l="12533" t="50125" r="81562" b="41458"/>
          <a:stretch>
            <a:fillRect/>
          </a:stretch>
        </p:blipFill>
        <p:spPr>
          <a:xfrm>
            <a:off x="837909" y="2808517"/>
            <a:ext cx="1797103" cy="1759302"/>
          </a:xfrm>
          <a:custGeom>
            <a:avLst/>
            <a:gdLst>
              <a:gd name="connsiteX0" fmla="*/ 166915 w 333830"/>
              <a:gd name="connsiteY0" fmla="*/ 0 h 356894"/>
              <a:gd name="connsiteX1" fmla="*/ 333830 w 333830"/>
              <a:gd name="connsiteY1" fmla="*/ 178447 h 356894"/>
              <a:gd name="connsiteX2" fmla="*/ 166915 w 333830"/>
              <a:gd name="connsiteY2" fmla="*/ 356894 h 356894"/>
              <a:gd name="connsiteX3" fmla="*/ 0 w 333830"/>
              <a:gd name="connsiteY3" fmla="*/ 178447 h 356894"/>
              <a:gd name="connsiteX4" fmla="*/ 166915 w 333830"/>
              <a:gd name="connsiteY4" fmla="*/ 0 h 356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30" h="356894">
                <a:moveTo>
                  <a:pt x="166915" y="0"/>
                </a:moveTo>
                <a:cubicBezTo>
                  <a:pt x="259100" y="0"/>
                  <a:pt x="333830" y="79893"/>
                  <a:pt x="333830" y="178447"/>
                </a:cubicBezTo>
                <a:cubicBezTo>
                  <a:pt x="333830" y="277001"/>
                  <a:pt x="259100" y="356894"/>
                  <a:pt x="166915" y="356894"/>
                </a:cubicBezTo>
                <a:cubicBezTo>
                  <a:pt x="74730" y="356894"/>
                  <a:pt x="0" y="277001"/>
                  <a:pt x="0" y="178447"/>
                </a:cubicBezTo>
                <a:cubicBezTo>
                  <a:pt x="0" y="79893"/>
                  <a:pt x="74730" y="0"/>
                  <a:pt x="166915" y="0"/>
                </a:cubicBezTo>
                <a:close/>
              </a:path>
            </a:pathLst>
          </a:custGeom>
          <a:blipFill dpi="0" rotWithShape="1">
            <a:blip r:embed="rId4"/>
            <a:srcRect/>
            <a:stretch>
              <a:fillRect r="7000"/>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6" name="图片 65"/>
          <p:cNvPicPr>
            <a:picLocks noChangeAspect="1"/>
          </p:cNvPicPr>
          <p:nvPr/>
        </p:nvPicPr>
        <p:blipFill>
          <a:blip r:embed="rId6">
            <a:extLst>
              <a:ext uri="{28A0092B-C50C-407E-A947-70E740481C1C}">
                <a14:useLocalDpi xmlns:a14="http://schemas.microsoft.com/office/drawing/2010/main" val="0"/>
              </a:ext>
            </a:extLst>
          </a:blip>
          <a:srcRect l="69645" t="30917" r="25467" b="62489"/>
          <a:stretch>
            <a:fillRect/>
          </a:stretch>
        </p:blipFill>
        <p:spPr>
          <a:xfrm>
            <a:off x="9282079" y="3357202"/>
            <a:ext cx="1359469" cy="1375319"/>
          </a:xfrm>
          <a:custGeom>
            <a:avLst/>
            <a:gdLst>
              <a:gd name="connsiteX0" fmla="*/ 138173 w 276346"/>
              <a:gd name="connsiteY0" fmla="*/ 0 h 279568"/>
              <a:gd name="connsiteX1" fmla="*/ 276346 w 276346"/>
              <a:gd name="connsiteY1" fmla="*/ 139784 h 279568"/>
              <a:gd name="connsiteX2" fmla="*/ 138173 w 276346"/>
              <a:gd name="connsiteY2" fmla="*/ 279568 h 279568"/>
              <a:gd name="connsiteX3" fmla="*/ 0 w 276346"/>
              <a:gd name="connsiteY3" fmla="*/ 139784 h 279568"/>
              <a:gd name="connsiteX4" fmla="*/ 138173 w 276346"/>
              <a:gd name="connsiteY4" fmla="*/ 0 h 27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346" h="279568">
                <a:moveTo>
                  <a:pt x="138173" y="0"/>
                </a:moveTo>
                <a:cubicBezTo>
                  <a:pt x="214484" y="0"/>
                  <a:pt x="276346" y="62583"/>
                  <a:pt x="276346" y="139784"/>
                </a:cubicBezTo>
                <a:cubicBezTo>
                  <a:pt x="276346" y="216985"/>
                  <a:pt x="214484" y="279568"/>
                  <a:pt x="138173" y="279568"/>
                </a:cubicBezTo>
                <a:cubicBezTo>
                  <a:pt x="61862" y="279568"/>
                  <a:pt x="0" y="216985"/>
                  <a:pt x="0" y="139784"/>
                </a:cubicBezTo>
                <a:cubicBezTo>
                  <a:pt x="0" y="62583"/>
                  <a:pt x="61862" y="0"/>
                  <a:pt x="138173" y="0"/>
                </a:cubicBezTo>
                <a:close/>
              </a:path>
            </a:pathLst>
          </a:custGeom>
          <a:blipFill dpi="0" rotWithShape="1">
            <a:blip r:embed="rId4"/>
            <a:srcRect/>
            <a:stretch>
              <a:fillRect r="7000"/>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71" name="等腰三角形 70"/>
          <p:cNvSpPr/>
          <p:nvPr/>
        </p:nvSpPr>
        <p:spPr>
          <a:xfrm rot="15070522">
            <a:off x="8961427" y="2055538"/>
            <a:ext cx="368294" cy="1415936"/>
          </a:xfrm>
          <a:prstGeom prst="triangle">
            <a:avLst>
              <a:gd name="adj" fmla="val 59879"/>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0" name="图片 69"/>
          <p:cNvPicPr>
            <a:picLocks noChangeAspect="1"/>
          </p:cNvPicPr>
          <p:nvPr/>
        </p:nvPicPr>
        <p:blipFill>
          <a:blip r:embed="rId7">
            <a:extLst>
              <a:ext uri="{28A0092B-C50C-407E-A947-70E740481C1C}">
                <a14:useLocalDpi xmlns:a14="http://schemas.microsoft.com/office/drawing/2010/main" val="0"/>
              </a:ext>
            </a:extLst>
          </a:blip>
          <a:srcRect l="91719" t="28820" r="5979" b="68055"/>
          <a:stretch>
            <a:fillRect/>
          </a:stretch>
        </p:blipFill>
        <p:spPr>
          <a:xfrm>
            <a:off x="9450510" y="1951804"/>
            <a:ext cx="997195" cy="1015636"/>
          </a:xfrm>
          <a:custGeom>
            <a:avLst/>
            <a:gdLst>
              <a:gd name="connsiteX0" fmla="*/ 122913 w 245826"/>
              <a:gd name="connsiteY0" fmla="*/ 0 h 250372"/>
              <a:gd name="connsiteX1" fmla="*/ 245826 w 245826"/>
              <a:gd name="connsiteY1" fmla="*/ 125186 h 250372"/>
              <a:gd name="connsiteX2" fmla="*/ 122913 w 245826"/>
              <a:gd name="connsiteY2" fmla="*/ 250372 h 250372"/>
              <a:gd name="connsiteX3" fmla="*/ 0 w 245826"/>
              <a:gd name="connsiteY3" fmla="*/ 125186 h 250372"/>
              <a:gd name="connsiteX4" fmla="*/ 122913 w 245826"/>
              <a:gd name="connsiteY4" fmla="*/ 0 h 25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26" h="250372">
                <a:moveTo>
                  <a:pt x="122913" y="0"/>
                </a:moveTo>
                <a:cubicBezTo>
                  <a:pt x="190796" y="0"/>
                  <a:pt x="245826" y="56048"/>
                  <a:pt x="245826" y="125186"/>
                </a:cubicBezTo>
                <a:cubicBezTo>
                  <a:pt x="245826" y="194324"/>
                  <a:pt x="190796" y="250372"/>
                  <a:pt x="122913" y="250372"/>
                </a:cubicBezTo>
                <a:cubicBezTo>
                  <a:pt x="55030" y="250372"/>
                  <a:pt x="0" y="194324"/>
                  <a:pt x="0" y="125186"/>
                </a:cubicBezTo>
                <a:cubicBezTo>
                  <a:pt x="0" y="56048"/>
                  <a:pt x="55030" y="0"/>
                  <a:pt x="122913" y="0"/>
                </a:cubicBezTo>
                <a:close/>
              </a:path>
            </a:pathLst>
          </a:custGeom>
          <a:blipFill dpi="0" rotWithShape="1">
            <a:blip r:embed="rId4"/>
            <a:srcRect/>
            <a:stretch>
              <a:fillRect r="7000"/>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3" name="椭圆 2"/>
          <p:cNvSpPr/>
          <p:nvPr/>
        </p:nvSpPr>
        <p:spPr>
          <a:xfrm>
            <a:off x="3784452" y="3860906"/>
            <a:ext cx="342900" cy="313196"/>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010883" y="3013600"/>
            <a:ext cx="319691" cy="313196"/>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1620957"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0367" t="1447" r="16513"/>
          <a:stretch>
            <a:fillRect/>
          </a:stretch>
        </p:blipFill>
        <p:spPr>
          <a:xfrm rot="16200000">
            <a:off x="4215586" y="-1447305"/>
            <a:ext cx="3760827" cy="10687176"/>
          </a:xfrm>
          <a:prstGeom prst="rect">
            <a:avLst/>
          </a:prstGeom>
        </p:spPr>
      </p:pic>
      <p:sp>
        <p:nvSpPr>
          <p:cNvPr id="18" name="文本框 2"/>
          <p:cNvSpPr txBox="1">
            <a:spLocks noChangeArrowheads="1"/>
          </p:cNvSpPr>
          <p:nvPr/>
        </p:nvSpPr>
        <p:spPr bwMode="auto">
          <a:xfrm>
            <a:off x="5304155" y="6139815"/>
            <a:ext cx="1583690" cy="460375"/>
          </a:xfrm>
          <a:prstGeom prst="rect">
            <a:avLst/>
          </a:prstGeom>
          <a:noFill/>
          <a:ln w="9525">
            <a:noFill/>
            <a:miter lim="800000"/>
          </a:ln>
        </p:spPr>
        <p:txBody>
          <a:bodyPr rot="0" vert="horz" wrap="square" lIns="91440" tIns="45720" rIns="91440" bIns="45720" anchor="t" anchorCtr="0">
            <a:spAutoFit/>
          </a:bodyPr>
          <a:lstStyle/>
          <a:p>
            <a:pPr algn="ctr">
              <a:spcAft>
                <a:spcPts val="0"/>
              </a:spcAft>
            </a:pPr>
            <a:r>
              <a:rPr kumimoji="1" lang="zh-CN" altLang="en-US" sz="2400">
                <a:solidFill>
                  <a:srgbClr val="066DCA"/>
                </a:solidFill>
                <a:latin typeface="微软雅黑" panose="020B0503020204020204" pitchFamily="34" charset="-122"/>
                <a:ea typeface="微软雅黑" panose="020B0503020204020204" pitchFamily="34" charset="-122"/>
              </a:rPr>
              <a:t>标定现场</a:t>
            </a:r>
            <a:endParaRPr kumimoji="1" lang="en-US" altLang="zh-CN" sz="2400" dirty="0">
              <a:solidFill>
                <a:srgbClr val="066DCA"/>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4192173"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拼接流程图</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sp>
        <p:nvSpPr>
          <p:cNvPr id="4" name="流程图: 终止 3"/>
          <p:cNvSpPr/>
          <p:nvPr/>
        </p:nvSpPr>
        <p:spPr>
          <a:xfrm>
            <a:off x="1751638" y="1488215"/>
            <a:ext cx="1841500" cy="634958"/>
          </a:xfrm>
          <a:prstGeom prst="flowChartTermina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939628" y="1580583"/>
            <a:ext cx="1653510" cy="461665"/>
          </a:xfrm>
          <a:prstGeom prst="rect">
            <a:avLst/>
          </a:prstGeom>
          <a:noFill/>
        </p:spPr>
        <p:txBody>
          <a:bodyPr wrap="square" rtlCol="0">
            <a:spAutoFit/>
          </a:bodyPr>
          <a:lstStyle/>
          <a:p>
            <a:r>
              <a:rPr lang="zh-CN" altLang="en-US" sz="2400" dirty="0">
                <a:solidFill>
                  <a:schemeClr val="accent1"/>
                </a:solidFill>
              </a:rPr>
              <a:t>原始图像</a:t>
            </a:r>
          </a:p>
        </p:txBody>
      </p:sp>
      <p:sp>
        <p:nvSpPr>
          <p:cNvPr id="7" name="矩形 6"/>
          <p:cNvSpPr/>
          <p:nvPr/>
        </p:nvSpPr>
        <p:spPr>
          <a:xfrm>
            <a:off x="347702" y="2654301"/>
            <a:ext cx="2184288" cy="728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accent1"/>
              </a:solidFill>
            </a:endParaRPr>
          </a:p>
        </p:txBody>
      </p:sp>
      <p:sp>
        <p:nvSpPr>
          <p:cNvPr id="13" name="矩形 12"/>
          <p:cNvSpPr/>
          <p:nvPr/>
        </p:nvSpPr>
        <p:spPr>
          <a:xfrm>
            <a:off x="2749882" y="2654300"/>
            <a:ext cx="2184287" cy="728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矩形 15"/>
          <p:cNvSpPr/>
          <p:nvPr/>
        </p:nvSpPr>
        <p:spPr>
          <a:xfrm>
            <a:off x="1861989" y="3994386"/>
            <a:ext cx="1620798" cy="63495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accent1"/>
              </a:solidFill>
            </a:endParaRPr>
          </a:p>
        </p:txBody>
      </p:sp>
      <p:sp>
        <p:nvSpPr>
          <p:cNvPr id="18" name="流程图: 终止 17"/>
          <p:cNvSpPr/>
          <p:nvPr/>
        </p:nvSpPr>
        <p:spPr>
          <a:xfrm>
            <a:off x="1583075" y="5369785"/>
            <a:ext cx="2184287" cy="634958"/>
          </a:xfrm>
          <a:prstGeom prst="flowChartTermina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19" name="文本框 18"/>
          <p:cNvSpPr txBox="1"/>
          <p:nvPr/>
        </p:nvSpPr>
        <p:spPr>
          <a:xfrm>
            <a:off x="448340" y="2827946"/>
            <a:ext cx="2184288" cy="461665"/>
          </a:xfrm>
          <a:prstGeom prst="rect">
            <a:avLst/>
          </a:prstGeom>
          <a:noFill/>
        </p:spPr>
        <p:txBody>
          <a:bodyPr wrap="square" rtlCol="0">
            <a:spAutoFit/>
          </a:bodyPr>
          <a:lstStyle/>
          <a:p>
            <a:r>
              <a:rPr lang="zh-CN" altLang="en-US" sz="2400" dirty="0">
                <a:solidFill>
                  <a:schemeClr val="accent1"/>
                </a:solidFill>
              </a:rPr>
              <a:t>车头固定拼接</a:t>
            </a:r>
          </a:p>
        </p:txBody>
      </p:sp>
      <p:sp>
        <p:nvSpPr>
          <p:cNvPr id="20" name="文本框 19"/>
          <p:cNvSpPr txBox="1"/>
          <p:nvPr/>
        </p:nvSpPr>
        <p:spPr>
          <a:xfrm>
            <a:off x="2850520" y="2827946"/>
            <a:ext cx="2184288" cy="461665"/>
          </a:xfrm>
          <a:prstGeom prst="rect">
            <a:avLst/>
          </a:prstGeom>
          <a:noFill/>
        </p:spPr>
        <p:txBody>
          <a:bodyPr wrap="square" rtlCol="0">
            <a:spAutoFit/>
          </a:bodyPr>
          <a:lstStyle/>
          <a:p>
            <a:r>
              <a:rPr lang="zh-CN" altLang="en-US" sz="2400" dirty="0">
                <a:solidFill>
                  <a:schemeClr val="accent1"/>
                </a:solidFill>
              </a:rPr>
              <a:t>车厢固定拼接</a:t>
            </a:r>
          </a:p>
        </p:txBody>
      </p:sp>
      <p:sp>
        <p:nvSpPr>
          <p:cNvPr id="21" name="文本框 20"/>
          <p:cNvSpPr txBox="1"/>
          <p:nvPr/>
        </p:nvSpPr>
        <p:spPr>
          <a:xfrm>
            <a:off x="1941342" y="4133769"/>
            <a:ext cx="1462091" cy="461665"/>
          </a:xfrm>
          <a:prstGeom prst="rect">
            <a:avLst/>
          </a:prstGeom>
          <a:noFill/>
        </p:spPr>
        <p:txBody>
          <a:bodyPr wrap="square" rtlCol="0">
            <a:spAutoFit/>
          </a:bodyPr>
          <a:lstStyle/>
          <a:p>
            <a:r>
              <a:rPr lang="zh-CN" altLang="en-US" sz="2400" dirty="0">
                <a:solidFill>
                  <a:schemeClr val="accent1"/>
                </a:solidFill>
              </a:rPr>
              <a:t>动态拼接</a:t>
            </a:r>
          </a:p>
        </p:txBody>
      </p:sp>
      <p:sp>
        <p:nvSpPr>
          <p:cNvPr id="22" name="文本框 21"/>
          <p:cNvSpPr txBox="1"/>
          <p:nvPr/>
        </p:nvSpPr>
        <p:spPr>
          <a:xfrm>
            <a:off x="1674239" y="5452480"/>
            <a:ext cx="2184288" cy="461665"/>
          </a:xfrm>
          <a:prstGeom prst="rect">
            <a:avLst/>
          </a:prstGeom>
          <a:noFill/>
        </p:spPr>
        <p:txBody>
          <a:bodyPr wrap="square" rtlCol="0">
            <a:spAutoFit/>
          </a:bodyPr>
          <a:lstStyle/>
          <a:p>
            <a:r>
              <a:rPr lang="zh-CN" altLang="en-US" sz="2400" dirty="0">
                <a:solidFill>
                  <a:schemeClr val="accent1"/>
                </a:solidFill>
              </a:rPr>
              <a:t>环视全景图像</a:t>
            </a:r>
          </a:p>
        </p:txBody>
      </p:sp>
      <p:cxnSp>
        <p:nvCxnSpPr>
          <p:cNvPr id="30" name="连接符: 肘形 29"/>
          <p:cNvCxnSpPr>
            <a:stCxn id="4" idx="2"/>
            <a:endCxn id="7" idx="0"/>
          </p:cNvCxnSpPr>
          <p:nvPr/>
        </p:nvCxnSpPr>
        <p:spPr>
          <a:xfrm rot="5400000">
            <a:off x="1790553" y="1772466"/>
            <a:ext cx="531128" cy="1232542"/>
          </a:xfrm>
          <a:prstGeom prst="bentConnector3">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1" name="连接符: 肘形 30"/>
          <p:cNvCxnSpPr>
            <a:stCxn id="4" idx="2"/>
            <a:endCxn id="13" idx="0"/>
          </p:cNvCxnSpPr>
          <p:nvPr/>
        </p:nvCxnSpPr>
        <p:spPr>
          <a:xfrm rot="16200000" flipH="1">
            <a:off x="2991644" y="1803917"/>
            <a:ext cx="531127" cy="1169638"/>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4" name="连接符: 肘形 33"/>
          <p:cNvCxnSpPr>
            <a:stCxn id="7" idx="2"/>
            <a:endCxn id="16" idx="0"/>
          </p:cNvCxnSpPr>
          <p:nvPr/>
        </p:nvCxnSpPr>
        <p:spPr>
          <a:xfrm rot="16200000" flipH="1">
            <a:off x="1750092" y="3072089"/>
            <a:ext cx="612051" cy="1232542"/>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8" name="连接符: 肘形 37"/>
          <p:cNvCxnSpPr>
            <a:stCxn id="13" idx="2"/>
            <a:endCxn id="16" idx="0"/>
          </p:cNvCxnSpPr>
          <p:nvPr/>
        </p:nvCxnSpPr>
        <p:spPr>
          <a:xfrm rot="5400000">
            <a:off x="2951181" y="3103541"/>
            <a:ext cx="612052" cy="1169638"/>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1" name="连接符: 肘形 40"/>
          <p:cNvCxnSpPr>
            <a:stCxn id="16" idx="2"/>
            <a:endCxn id="18" idx="0"/>
          </p:cNvCxnSpPr>
          <p:nvPr/>
        </p:nvCxnSpPr>
        <p:spPr>
          <a:xfrm rot="16200000" flipH="1">
            <a:off x="2303583" y="4998148"/>
            <a:ext cx="740441" cy="2831"/>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pic>
        <p:nvPicPr>
          <p:cNvPr id="114" name="图片 113"/>
          <p:cNvPicPr>
            <a:picLocks noChangeAspect="1"/>
          </p:cNvPicPr>
          <p:nvPr/>
        </p:nvPicPr>
        <p:blipFill>
          <a:blip r:embed="rId4">
            <a:extLst>
              <a:ext uri="{28A0092B-C50C-407E-A947-70E740481C1C}">
                <a14:useLocalDpi xmlns:a14="http://schemas.microsoft.com/office/drawing/2010/main" val="0"/>
              </a:ext>
            </a:extLst>
          </a:blip>
          <a:srcRect/>
          <a:stretch/>
        </p:blipFill>
        <p:spPr>
          <a:xfrm>
            <a:off x="6187087" y="2560880"/>
            <a:ext cx="4905355" cy="2461563"/>
          </a:xfrm>
          <a:prstGeom prst="rect">
            <a:avLst/>
          </a:prstGeom>
        </p:spPr>
      </p:pic>
      <p:sp>
        <p:nvSpPr>
          <p:cNvPr id="117" name="矩形 116"/>
          <p:cNvSpPr/>
          <p:nvPr/>
        </p:nvSpPr>
        <p:spPr>
          <a:xfrm>
            <a:off x="165100" y="2451100"/>
            <a:ext cx="2467528" cy="1126758"/>
          </a:xfrm>
          <a:prstGeom prst="rect">
            <a:avLst/>
          </a:prstGeom>
          <a:noFill/>
          <a:ln w="3810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4192173"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拼接流程图</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p:blipFill>
        <p:spPr>
          <a:xfrm>
            <a:off x="5117465" y="2561218"/>
            <a:ext cx="5486440" cy="2430475"/>
          </a:xfrm>
          <a:prstGeom prst="rect">
            <a:avLst/>
          </a:prstGeom>
        </p:spPr>
      </p:pic>
      <p:sp>
        <p:nvSpPr>
          <p:cNvPr id="26" name="流程图: 终止 25"/>
          <p:cNvSpPr/>
          <p:nvPr/>
        </p:nvSpPr>
        <p:spPr>
          <a:xfrm>
            <a:off x="1751638" y="1488215"/>
            <a:ext cx="1841500" cy="634958"/>
          </a:xfrm>
          <a:prstGeom prst="flowChartTermina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1939628" y="1580583"/>
            <a:ext cx="1653510" cy="461665"/>
          </a:xfrm>
          <a:prstGeom prst="rect">
            <a:avLst/>
          </a:prstGeom>
          <a:noFill/>
        </p:spPr>
        <p:txBody>
          <a:bodyPr wrap="square" rtlCol="0">
            <a:spAutoFit/>
          </a:bodyPr>
          <a:lstStyle/>
          <a:p>
            <a:r>
              <a:rPr lang="zh-CN" altLang="en-US" sz="2400" dirty="0">
                <a:solidFill>
                  <a:schemeClr val="accent1"/>
                </a:solidFill>
              </a:rPr>
              <a:t>原始图像</a:t>
            </a:r>
          </a:p>
        </p:txBody>
      </p:sp>
      <p:sp>
        <p:nvSpPr>
          <p:cNvPr id="28" name="矩形 27"/>
          <p:cNvSpPr/>
          <p:nvPr/>
        </p:nvSpPr>
        <p:spPr>
          <a:xfrm>
            <a:off x="347702" y="2654301"/>
            <a:ext cx="2184288" cy="728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accent1"/>
              </a:solidFill>
            </a:endParaRPr>
          </a:p>
        </p:txBody>
      </p:sp>
      <p:sp>
        <p:nvSpPr>
          <p:cNvPr id="29" name="矩形 28"/>
          <p:cNvSpPr/>
          <p:nvPr/>
        </p:nvSpPr>
        <p:spPr>
          <a:xfrm>
            <a:off x="2749882" y="2654300"/>
            <a:ext cx="2184287" cy="728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2" name="矩形 31"/>
          <p:cNvSpPr/>
          <p:nvPr/>
        </p:nvSpPr>
        <p:spPr>
          <a:xfrm>
            <a:off x="1861989" y="3994386"/>
            <a:ext cx="1620798" cy="63495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accent1"/>
              </a:solidFill>
            </a:endParaRPr>
          </a:p>
        </p:txBody>
      </p:sp>
      <p:sp>
        <p:nvSpPr>
          <p:cNvPr id="33" name="流程图: 终止 32"/>
          <p:cNvSpPr/>
          <p:nvPr/>
        </p:nvSpPr>
        <p:spPr>
          <a:xfrm>
            <a:off x="1583075" y="5369785"/>
            <a:ext cx="2184287" cy="634958"/>
          </a:xfrm>
          <a:prstGeom prst="flowChartTermina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35" name="文本框 34"/>
          <p:cNvSpPr txBox="1"/>
          <p:nvPr/>
        </p:nvSpPr>
        <p:spPr>
          <a:xfrm>
            <a:off x="448340" y="2827946"/>
            <a:ext cx="2184288" cy="461665"/>
          </a:xfrm>
          <a:prstGeom prst="rect">
            <a:avLst/>
          </a:prstGeom>
          <a:noFill/>
        </p:spPr>
        <p:txBody>
          <a:bodyPr wrap="square" rtlCol="0">
            <a:spAutoFit/>
          </a:bodyPr>
          <a:lstStyle/>
          <a:p>
            <a:r>
              <a:rPr lang="zh-CN" altLang="en-US" sz="2400" dirty="0">
                <a:solidFill>
                  <a:schemeClr val="accent1"/>
                </a:solidFill>
              </a:rPr>
              <a:t>车头固定拼接</a:t>
            </a:r>
          </a:p>
        </p:txBody>
      </p:sp>
      <p:sp>
        <p:nvSpPr>
          <p:cNvPr id="36" name="文本框 35"/>
          <p:cNvSpPr txBox="1"/>
          <p:nvPr/>
        </p:nvSpPr>
        <p:spPr>
          <a:xfrm>
            <a:off x="2850520" y="2827946"/>
            <a:ext cx="2184288" cy="461665"/>
          </a:xfrm>
          <a:prstGeom prst="rect">
            <a:avLst/>
          </a:prstGeom>
          <a:noFill/>
        </p:spPr>
        <p:txBody>
          <a:bodyPr wrap="square" rtlCol="0">
            <a:spAutoFit/>
          </a:bodyPr>
          <a:lstStyle/>
          <a:p>
            <a:r>
              <a:rPr lang="zh-CN" altLang="en-US" sz="2400" dirty="0">
                <a:solidFill>
                  <a:schemeClr val="accent1"/>
                </a:solidFill>
              </a:rPr>
              <a:t>车厢固定拼接</a:t>
            </a:r>
          </a:p>
        </p:txBody>
      </p:sp>
      <p:sp>
        <p:nvSpPr>
          <p:cNvPr id="37" name="文本框 36"/>
          <p:cNvSpPr txBox="1"/>
          <p:nvPr/>
        </p:nvSpPr>
        <p:spPr>
          <a:xfrm>
            <a:off x="1941342" y="4133769"/>
            <a:ext cx="1462091" cy="461665"/>
          </a:xfrm>
          <a:prstGeom prst="rect">
            <a:avLst/>
          </a:prstGeom>
          <a:noFill/>
        </p:spPr>
        <p:txBody>
          <a:bodyPr wrap="square" rtlCol="0">
            <a:spAutoFit/>
          </a:bodyPr>
          <a:lstStyle/>
          <a:p>
            <a:r>
              <a:rPr lang="zh-CN" altLang="en-US" sz="2400" dirty="0">
                <a:solidFill>
                  <a:schemeClr val="accent1"/>
                </a:solidFill>
              </a:rPr>
              <a:t>动态拼接</a:t>
            </a:r>
          </a:p>
        </p:txBody>
      </p:sp>
      <p:sp>
        <p:nvSpPr>
          <p:cNvPr id="39" name="文本框 38"/>
          <p:cNvSpPr txBox="1"/>
          <p:nvPr/>
        </p:nvSpPr>
        <p:spPr>
          <a:xfrm>
            <a:off x="1674239" y="5452480"/>
            <a:ext cx="2184288" cy="461665"/>
          </a:xfrm>
          <a:prstGeom prst="rect">
            <a:avLst/>
          </a:prstGeom>
          <a:noFill/>
        </p:spPr>
        <p:txBody>
          <a:bodyPr wrap="square" rtlCol="0">
            <a:spAutoFit/>
          </a:bodyPr>
          <a:lstStyle/>
          <a:p>
            <a:r>
              <a:rPr lang="zh-CN" altLang="en-US" sz="2400" dirty="0">
                <a:solidFill>
                  <a:schemeClr val="accent1"/>
                </a:solidFill>
              </a:rPr>
              <a:t>环视全景图像</a:t>
            </a:r>
          </a:p>
        </p:txBody>
      </p:sp>
      <p:cxnSp>
        <p:nvCxnSpPr>
          <p:cNvPr id="40" name="连接符: 肘形 39"/>
          <p:cNvCxnSpPr>
            <a:stCxn id="26" idx="2"/>
            <a:endCxn id="28" idx="0"/>
          </p:cNvCxnSpPr>
          <p:nvPr/>
        </p:nvCxnSpPr>
        <p:spPr>
          <a:xfrm rot="5400000">
            <a:off x="1790553" y="1772466"/>
            <a:ext cx="531128" cy="1232542"/>
          </a:xfrm>
          <a:prstGeom prst="bentConnector3">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2" name="连接符: 肘形 41"/>
          <p:cNvCxnSpPr>
            <a:stCxn id="26" idx="2"/>
            <a:endCxn id="29" idx="0"/>
          </p:cNvCxnSpPr>
          <p:nvPr/>
        </p:nvCxnSpPr>
        <p:spPr>
          <a:xfrm rot="16200000" flipH="1">
            <a:off x="2991644" y="1803917"/>
            <a:ext cx="531127" cy="1169638"/>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3" name="连接符: 肘形 42"/>
          <p:cNvCxnSpPr>
            <a:stCxn id="28" idx="2"/>
            <a:endCxn id="32" idx="0"/>
          </p:cNvCxnSpPr>
          <p:nvPr/>
        </p:nvCxnSpPr>
        <p:spPr>
          <a:xfrm rot="16200000" flipH="1">
            <a:off x="1750092" y="3072089"/>
            <a:ext cx="612051" cy="1232542"/>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连接符: 肘形 43"/>
          <p:cNvCxnSpPr>
            <a:stCxn id="29" idx="2"/>
            <a:endCxn id="32" idx="0"/>
          </p:cNvCxnSpPr>
          <p:nvPr/>
        </p:nvCxnSpPr>
        <p:spPr>
          <a:xfrm rot="5400000">
            <a:off x="2951181" y="3103541"/>
            <a:ext cx="612052" cy="1169638"/>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5" name="连接符: 肘形 44"/>
          <p:cNvCxnSpPr>
            <a:stCxn id="32" idx="2"/>
            <a:endCxn id="33" idx="0"/>
          </p:cNvCxnSpPr>
          <p:nvPr/>
        </p:nvCxnSpPr>
        <p:spPr>
          <a:xfrm rot="16200000" flipH="1">
            <a:off x="2303583" y="4998148"/>
            <a:ext cx="740441" cy="2831"/>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46" name="矩形 45"/>
          <p:cNvSpPr/>
          <p:nvPr/>
        </p:nvSpPr>
        <p:spPr>
          <a:xfrm>
            <a:off x="2608259" y="2467512"/>
            <a:ext cx="2467528" cy="1126758"/>
          </a:xfrm>
          <a:prstGeom prst="rect">
            <a:avLst/>
          </a:prstGeom>
          <a:noFill/>
          <a:ln w="3810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3">
            <a:extLst>
              <a:ext uri="{28A0092B-C50C-407E-A947-70E740481C1C}">
                <a14:useLocalDpi xmlns:a14="http://schemas.microsoft.com/office/drawing/2010/main" val="0"/>
              </a:ext>
            </a:extLst>
          </a:blip>
          <a:srcRect/>
          <a:stretch/>
        </p:blipFill>
        <p:spPr>
          <a:xfrm>
            <a:off x="5183639" y="2553480"/>
            <a:ext cx="5901525" cy="2433618"/>
          </a:xfrm>
          <a:prstGeom prst="rect">
            <a:avLst/>
          </a:prstGeom>
        </p:spPr>
      </p:pic>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4192173"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拼接流程图</a:t>
            </a:r>
          </a:p>
        </p:txBody>
      </p:sp>
      <p:pic>
        <p:nvPicPr>
          <p:cNvPr id="15" name="图形 14"/>
          <p:cNvPicPr>
            <a:picLocks noChangeAspect="1"/>
          </p:cNvPicPr>
          <p:nvPr/>
        </p:nvPicPr>
        <p:blipFill>
          <a:blip r:embed="rId4"/>
          <a:stretch>
            <a:fillRect/>
          </a:stretch>
        </p:blipFill>
        <p:spPr>
          <a:xfrm>
            <a:off x="8831494" y="1190491"/>
            <a:ext cx="2685492" cy="100800"/>
          </a:xfrm>
          <a:prstGeom prst="rect">
            <a:avLst/>
          </a:prstGeom>
        </p:spPr>
      </p:pic>
      <p:sp>
        <p:nvSpPr>
          <p:cNvPr id="28" name="流程图: 终止 27"/>
          <p:cNvSpPr/>
          <p:nvPr/>
        </p:nvSpPr>
        <p:spPr>
          <a:xfrm>
            <a:off x="1751638" y="1488215"/>
            <a:ext cx="1841500" cy="634958"/>
          </a:xfrm>
          <a:prstGeom prst="flowChartTermina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939628" y="1580583"/>
            <a:ext cx="1653510" cy="461665"/>
          </a:xfrm>
          <a:prstGeom prst="rect">
            <a:avLst/>
          </a:prstGeom>
          <a:noFill/>
        </p:spPr>
        <p:txBody>
          <a:bodyPr wrap="square" rtlCol="0">
            <a:spAutoFit/>
          </a:bodyPr>
          <a:lstStyle/>
          <a:p>
            <a:r>
              <a:rPr lang="zh-CN" altLang="en-US" sz="2400" dirty="0">
                <a:solidFill>
                  <a:schemeClr val="accent1"/>
                </a:solidFill>
              </a:rPr>
              <a:t>原始图像</a:t>
            </a:r>
          </a:p>
        </p:txBody>
      </p:sp>
      <p:sp>
        <p:nvSpPr>
          <p:cNvPr id="32" name="矩形 31"/>
          <p:cNvSpPr/>
          <p:nvPr/>
        </p:nvSpPr>
        <p:spPr>
          <a:xfrm>
            <a:off x="347702" y="2654301"/>
            <a:ext cx="2184288" cy="728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accent1"/>
              </a:solidFill>
            </a:endParaRPr>
          </a:p>
        </p:txBody>
      </p:sp>
      <p:sp>
        <p:nvSpPr>
          <p:cNvPr id="33" name="矩形 32"/>
          <p:cNvSpPr/>
          <p:nvPr/>
        </p:nvSpPr>
        <p:spPr>
          <a:xfrm>
            <a:off x="2749882" y="2654300"/>
            <a:ext cx="2184287" cy="728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5" name="矩形 34"/>
          <p:cNvSpPr/>
          <p:nvPr/>
        </p:nvSpPr>
        <p:spPr>
          <a:xfrm>
            <a:off x="1861989" y="3994386"/>
            <a:ext cx="1620798" cy="63495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accent1"/>
              </a:solidFill>
            </a:endParaRPr>
          </a:p>
        </p:txBody>
      </p:sp>
      <p:sp>
        <p:nvSpPr>
          <p:cNvPr id="36" name="流程图: 终止 35"/>
          <p:cNvSpPr/>
          <p:nvPr/>
        </p:nvSpPr>
        <p:spPr>
          <a:xfrm>
            <a:off x="1583075" y="5369785"/>
            <a:ext cx="2184287" cy="634958"/>
          </a:xfrm>
          <a:prstGeom prst="flowChartTermina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37" name="文本框 36"/>
          <p:cNvSpPr txBox="1"/>
          <p:nvPr/>
        </p:nvSpPr>
        <p:spPr>
          <a:xfrm>
            <a:off x="448340" y="2827946"/>
            <a:ext cx="2184288" cy="461665"/>
          </a:xfrm>
          <a:prstGeom prst="rect">
            <a:avLst/>
          </a:prstGeom>
          <a:noFill/>
        </p:spPr>
        <p:txBody>
          <a:bodyPr wrap="square" rtlCol="0">
            <a:spAutoFit/>
          </a:bodyPr>
          <a:lstStyle/>
          <a:p>
            <a:r>
              <a:rPr lang="zh-CN" altLang="en-US" sz="2400" dirty="0">
                <a:solidFill>
                  <a:schemeClr val="accent1"/>
                </a:solidFill>
              </a:rPr>
              <a:t>车头固定拼接</a:t>
            </a:r>
          </a:p>
        </p:txBody>
      </p:sp>
      <p:sp>
        <p:nvSpPr>
          <p:cNvPr id="39" name="文本框 38"/>
          <p:cNvSpPr txBox="1"/>
          <p:nvPr/>
        </p:nvSpPr>
        <p:spPr>
          <a:xfrm>
            <a:off x="2850520" y="2827946"/>
            <a:ext cx="2184288" cy="461665"/>
          </a:xfrm>
          <a:prstGeom prst="rect">
            <a:avLst/>
          </a:prstGeom>
          <a:noFill/>
        </p:spPr>
        <p:txBody>
          <a:bodyPr wrap="square" rtlCol="0">
            <a:spAutoFit/>
          </a:bodyPr>
          <a:lstStyle/>
          <a:p>
            <a:r>
              <a:rPr lang="zh-CN" altLang="en-US" sz="2400" dirty="0">
                <a:solidFill>
                  <a:schemeClr val="accent1"/>
                </a:solidFill>
              </a:rPr>
              <a:t>车厢固定拼接</a:t>
            </a:r>
          </a:p>
        </p:txBody>
      </p:sp>
      <p:sp>
        <p:nvSpPr>
          <p:cNvPr id="40" name="文本框 39"/>
          <p:cNvSpPr txBox="1"/>
          <p:nvPr/>
        </p:nvSpPr>
        <p:spPr>
          <a:xfrm>
            <a:off x="1941342" y="4133769"/>
            <a:ext cx="1462091" cy="461665"/>
          </a:xfrm>
          <a:prstGeom prst="rect">
            <a:avLst/>
          </a:prstGeom>
          <a:noFill/>
        </p:spPr>
        <p:txBody>
          <a:bodyPr wrap="square" rtlCol="0">
            <a:spAutoFit/>
          </a:bodyPr>
          <a:lstStyle/>
          <a:p>
            <a:r>
              <a:rPr lang="zh-CN" altLang="en-US" sz="2400" dirty="0">
                <a:solidFill>
                  <a:schemeClr val="accent1"/>
                </a:solidFill>
              </a:rPr>
              <a:t>动态拼接</a:t>
            </a:r>
          </a:p>
        </p:txBody>
      </p:sp>
      <p:sp>
        <p:nvSpPr>
          <p:cNvPr id="42" name="文本框 41"/>
          <p:cNvSpPr txBox="1"/>
          <p:nvPr/>
        </p:nvSpPr>
        <p:spPr>
          <a:xfrm>
            <a:off x="1674239" y="5452480"/>
            <a:ext cx="2184288" cy="461665"/>
          </a:xfrm>
          <a:prstGeom prst="rect">
            <a:avLst/>
          </a:prstGeom>
          <a:noFill/>
        </p:spPr>
        <p:txBody>
          <a:bodyPr wrap="square" rtlCol="0">
            <a:spAutoFit/>
          </a:bodyPr>
          <a:lstStyle/>
          <a:p>
            <a:r>
              <a:rPr lang="zh-CN" altLang="en-US" sz="2400" dirty="0">
                <a:solidFill>
                  <a:schemeClr val="accent1"/>
                </a:solidFill>
              </a:rPr>
              <a:t>环视全景图像</a:t>
            </a:r>
          </a:p>
        </p:txBody>
      </p:sp>
      <p:cxnSp>
        <p:nvCxnSpPr>
          <p:cNvPr id="43" name="连接符: 肘形 42"/>
          <p:cNvCxnSpPr>
            <a:stCxn id="28" idx="2"/>
            <a:endCxn id="32" idx="0"/>
          </p:cNvCxnSpPr>
          <p:nvPr/>
        </p:nvCxnSpPr>
        <p:spPr>
          <a:xfrm rot="5400000">
            <a:off x="1790553" y="1772466"/>
            <a:ext cx="531128" cy="1232542"/>
          </a:xfrm>
          <a:prstGeom prst="bentConnector3">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连接符: 肘形 43"/>
          <p:cNvCxnSpPr>
            <a:stCxn id="28" idx="2"/>
            <a:endCxn id="33" idx="0"/>
          </p:cNvCxnSpPr>
          <p:nvPr/>
        </p:nvCxnSpPr>
        <p:spPr>
          <a:xfrm rot="16200000" flipH="1">
            <a:off x="2991644" y="1803917"/>
            <a:ext cx="531127" cy="1169638"/>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5" name="连接符: 肘形 44"/>
          <p:cNvCxnSpPr>
            <a:stCxn id="32" idx="2"/>
            <a:endCxn id="35" idx="0"/>
          </p:cNvCxnSpPr>
          <p:nvPr/>
        </p:nvCxnSpPr>
        <p:spPr>
          <a:xfrm rot="16200000" flipH="1">
            <a:off x="1750092" y="3072089"/>
            <a:ext cx="612051" cy="1232542"/>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6" name="连接符: 肘形 45"/>
          <p:cNvCxnSpPr>
            <a:stCxn id="33" idx="2"/>
            <a:endCxn id="35" idx="0"/>
          </p:cNvCxnSpPr>
          <p:nvPr/>
        </p:nvCxnSpPr>
        <p:spPr>
          <a:xfrm rot="5400000">
            <a:off x="2951181" y="3103541"/>
            <a:ext cx="612052" cy="1169638"/>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7" name="连接符: 肘形 46"/>
          <p:cNvCxnSpPr>
            <a:stCxn id="35" idx="2"/>
            <a:endCxn id="36" idx="0"/>
          </p:cNvCxnSpPr>
          <p:nvPr/>
        </p:nvCxnSpPr>
        <p:spPr>
          <a:xfrm rot="16200000" flipH="1">
            <a:off x="2303583" y="4998148"/>
            <a:ext cx="740441" cy="2831"/>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48" name="矩形 47"/>
          <p:cNvSpPr/>
          <p:nvPr/>
        </p:nvSpPr>
        <p:spPr>
          <a:xfrm>
            <a:off x="1397592" y="3815575"/>
            <a:ext cx="2467528" cy="1126758"/>
          </a:xfrm>
          <a:prstGeom prst="rect">
            <a:avLst/>
          </a:prstGeom>
          <a:noFill/>
          <a:ln w="3810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extLst>
              <a:ext uri="{28A0092B-C50C-407E-A947-70E740481C1C}">
                <a14:useLocalDpi xmlns:a14="http://schemas.microsoft.com/office/drawing/2010/main" val="0"/>
              </a:ext>
            </a:extLst>
          </a:blip>
          <a:srcRect/>
          <a:stretch/>
        </p:blipFill>
        <p:spPr>
          <a:xfrm>
            <a:off x="5158626" y="2403644"/>
            <a:ext cx="6534200" cy="3440455"/>
          </a:xfrm>
          <a:prstGeom prst="rect">
            <a:avLst/>
          </a:prstGeom>
        </p:spPr>
      </p:pic>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4192173"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拼接流程图</a:t>
            </a:r>
          </a:p>
        </p:txBody>
      </p:sp>
      <p:pic>
        <p:nvPicPr>
          <p:cNvPr id="15" name="图形 14"/>
          <p:cNvPicPr>
            <a:picLocks noChangeAspect="1"/>
          </p:cNvPicPr>
          <p:nvPr/>
        </p:nvPicPr>
        <p:blipFill>
          <a:blip r:embed="rId4"/>
          <a:stretch>
            <a:fillRect/>
          </a:stretch>
        </p:blipFill>
        <p:spPr>
          <a:xfrm>
            <a:off x="8831494" y="1190491"/>
            <a:ext cx="2685492" cy="100800"/>
          </a:xfrm>
          <a:prstGeom prst="rect">
            <a:avLst/>
          </a:prstGeom>
        </p:spPr>
      </p:pic>
      <p:sp>
        <p:nvSpPr>
          <p:cNvPr id="28" name="流程图: 终止 27"/>
          <p:cNvSpPr/>
          <p:nvPr/>
        </p:nvSpPr>
        <p:spPr>
          <a:xfrm>
            <a:off x="1751638" y="1488215"/>
            <a:ext cx="1841500" cy="634958"/>
          </a:xfrm>
          <a:prstGeom prst="flowChartTermina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939628" y="1580583"/>
            <a:ext cx="1653510" cy="461665"/>
          </a:xfrm>
          <a:prstGeom prst="rect">
            <a:avLst/>
          </a:prstGeom>
          <a:noFill/>
        </p:spPr>
        <p:txBody>
          <a:bodyPr wrap="square" rtlCol="0">
            <a:spAutoFit/>
          </a:bodyPr>
          <a:lstStyle/>
          <a:p>
            <a:r>
              <a:rPr lang="zh-CN" altLang="en-US" sz="2400" dirty="0">
                <a:solidFill>
                  <a:schemeClr val="accent1"/>
                </a:solidFill>
              </a:rPr>
              <a:t>原始图像</a:t>
            </a:r>
          </a:p>
        </p:txBody>
      </p:sp>
      <p:sp>
        <p:nvSpPr>
          <p:cNvPr id="32" name="矩形 31"/>
          <p:cNvSpPr/>
          <p:nvPr/>
        </p:nvSpPr>
        <p:spPr>
          <a:xfrm>
            <a:off x="347702" y="2654301"/>
            <a:ext cx="2184288" cy="728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accent1"/>
              </a:solidFill>
            </a:endParaRPr>
          </a:p>
        </p:txBody>
      </p:sp>
      <p:sp>
        <p:nvSpPr>
          <p:cNvPr id="33" name="矩形 32"/>
          <p:cNvSpPr/>
          <p:nvPr/>
        </p:nvSpPr>
        <p:spPr>
          <a:xfrm>
            <a:off x="2749882" y="2654300"/>
            <a:ext cx="2184287" cy="728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5" name="矩形 34"/>
          <p:cNvSpPr/>
          <p:nvPr/>
        </p:nvSpPr>
        <p:spPr>
          <a:xfrm>
            <a:off x="1861989" y="3994386"/>
            <a:ext cx="1620798" cy="63495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accent1"/>
              </a:solidFill>
            </a:endParaRPr>
          </a:p>
        </p:txBody>
      </p:sp>
      <p:sp>
        <p:nvSpPr>
          <p:cNvPr id="36" name="流程图: 终止 35"/>
          <p:cNvSpPr/>
          <p:nvPr/>
        </p:nvSpPr>
        <p:spPr>
          <a:xfrm>
            <a:off x="1583075" y="5369785"/>
            <a:ext cx="2184287" cy="634958"/>
          </a:xfrm>
          <a:prstGeom prst="flowChartTermina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37" name="文本框 36"/>
          <p:cNvSpPr txBox="1"/>
          <p:nvPr/>
        </p:nvSpPr>
        <p:spPr>
          <a:xfrm>
            <a:off x="448340" y="2827946"/>
            <a:ext cx="2184288" cy="461665"/>
          </a:xfrm>
          <a:prstGeom prst="rect">
            <a:avLst/>
          </a:prstGeom>
          <a:noFill/>
        </p:spPr>
        <p:txBody>
          <a:bodyPr wrap="square" rtlCol="0">
            <a:spAutoFit/>
          </a:bodyPr>
          <a:lstStyle/>
          <a:p>
            <a:r>
              <a:rPr lang="zh-CN" altLang="en-US" sz="2400" dirty="0">
                <a:solidFill>
                  <a:schemeClr val="accent1"/>
                </a:solidFill>
              </a:rPr>
              <a:t>车头固定拼接</a:t>
            </a:r>
          </a:p>
        </p:txBody>
      </p:sp>
      <p:sp>
        <p:nvSpPr>
          <p:cNvPr id="39" name="文本框 38"/>
          <p:cNvSpPr txBox="1"/>
          <p:nvPr/>
        </p:nvSpPr>
        <p:spPr>
          <a:xfrm>
            <a:off x="2850520" y="2827946"/>
            <a:ext cx="2184288" cy="461665"/>
          </a:xfrm>
          <a:prstGeom prst="rect">
            <a:avLst/>
          </a:prstGeom>
          <a:noFill/>
        </p:spPr>
        <p:txBody>
          <a:bodyPr wrap="square" rtlCol="0">
            <a:spAutoFit/>
          </a:bodyPr>
          <a:lstStyle/>
          <a:p>
            <a:r>
              <a:rPr lang="zh-CN" altLang="en-US" sz="2400" dirty="0">
                <a:solidFill>
                  <a:schemeClr val="accent1"/>
                </a:solidFill>
              </a:rPr>
              <a:t>车厢固定拼接</a:t>
            </a:r>
          </a:p>
        </p:txBody>
      </p:sp>
      <p:sp>
        <p:nvSpPr>
          <p:cNvPr id="40" name="文本框 39"/>
          <p:cNvSpPr txBox="1"/>
          <p:nvPr/>
        </p:nvSpPr>
        <p:spPr>
          <a:xfrm>
            <a:off x="1941342" y="4133769"/>
            <a:ext cx="1462091" cy="461665"/>
          </a:xfrm>
          <a:prstGeom prst="rect">
            <a:avLst/>
          </a:prstGeom>
          <a:noFill/>
        </p:spPr>
        <p:txBody>
          <a:bodyPr wrap="square" rtlCol="0">
            <a:spAutoFit/>
          </a:bodyPr>
          <a:lstStyle/>
          <a:p>
            <a:r>
              <a:rPr lang="zh-CN" altLang="en-US" sz="2400" dirty="0">
                <a:solidFill>
                  <a:schemeClr val="accent1"/>
                </a:solidFill>
              </a:rPr>
              <a:t>动态拼接</a:t>
            </a:r>
          </a:p>
        </p:txBody>
      </p:sp>
      <p:sp>
        <p:nvSpPr>
          <p:cNvPr id="42" name="文本框 41"/>
          <p:cNvSpPr txBox="1"/>
          <p:nvPr/>
        </p:nvSpPr>
        <p:spPr>
          <a:xfrm>
            <a:off x="1674239" y="5452480"/>
            <a:ext cx="2184288" cy="461665"/>
          </a:xfrm>
          <a:prstGeom prst="rect">
            <a:avLst/>
          </a:prstGeom>
          <a:noFill/>
        </p:spPr>
        <p:txBody>
          <a:bodyPr wrap="square" rtlCol="0">
            <a:spAutoFit/>
          </a:bodyPr>
          <a:lstStyle/>
          <a:p>
            <a:r>
              <a:rPr lang="zh-CN" altLang="en-US" sz="2400" dirty="0">
                <a:solidFill>
                  <a:schemeClr val="accent1"/>
                </a:solidFill>
              </a:rPr>
              <a:t>环视全景图像</a:t>
            </a:r>
          </a:p>
        </p:txBody>
      </p:sp>
      <p:cxnSp>
        <p:nvCxnSpPr>
          <p:cNvPr id="43" name="连接符: 肘形 42"/>
          <p:cNvCxnSpPr>
            <a:stCxn id="28" idx="2"/>
            <a:endCxn id="32" idx="0"/>
          </p:cNvCxnSpPr>
          <p:nvPr/>
        </p:nvCxnSpPr>
        <p:spPr>
          <a:xfrm rot="5400000">
            <a:off x="1790553" y="1772466"/>
            <a:ext cx="531128" cy="1232542"/>
          </a:xfrm>
          <a:prstGeom prst="bentConnector3">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连接符: 肘形 43"/>
          <p:cNvCxnSpPr>
            <a:stCxn id="28" idx="2"/>
            <a:endCxn id="33" idx="0"/>
          </p:cNvCxnSpPr>
          <p:nvPr/>
        </p:nvCxnSpPr>
        <p:spPr>
          <a:xfrm rot="16200000" flipH="1">
            <a:off x="2991644" y="1803917"/>
            <a:ext cx="531127" cy="1169638"/>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5" name="连接符: 肘形 44"/>
          <p:cNvCxnSpPr>
            <a:stCxn id="32" idx="2"/>
            <a:endCxn id="35" idx="0"/>
          </p:cNvCxnSpPr>
          <p:nvPr/>
        </p:nvCxnSpPr>
        <p:spPr>
          <a:xfrm rot="16200000" flipH="1">
            <a:off x="1750092" y="3072089"/>
            <a:ext cx="612051" cy="1232542"/>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6" name="连接符: 肘形 45"/>
          <p:cNvCxnSpPr>
            <a:stCxn id="33" idx="2"/>
            <a:endCxn id="35" idx="0"/>
          </p:cNvCxnSpPr>
          <p:nvPr/>
        </p:nvCxnSpPr>
        <p:spPr>
          <a:xfrm rot="5400000">
            <a:off x="2951181" y="3103541"/>
            <a:ext cx="612052" cy="1169638"/>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7" name="连接符: 肘形 46"/>
          <p:cNvCxnSpPr>
            <a:stCxn id="35" idx="2"/>
            <a:endCxn id="36" idx="0"/>
          </p:cNvCxnSpPr>
          <p:nvPr/>
        </p:nvCxnSpPr>
        <p:spPr>
          <a:xfrm rot="16200000" flipH="1">
            <a:off x="2303583" y="4998148"/>
            <a:ext cx="740441" cy="2831"/>
          </a:xfrm>
          <a:prstGeom prst="bentConnector3">
            <a:avLst>
              <a:gd name="adj1" fmla="val 50000"/>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48" name="矩形 47"/>
          <p:cNvSpPr/>
          <p:nvPr/>
        </p:nvSpPr>
        <p:spPr>
          <a:xfrm>
            <a:off x="1397592" y="3815575"/>
            <a:ext cx="2467528" cy="1126758"/>
          </a:xfrm>
          <a:prstGeom prst="rect">
            <a:avLst/>
          </a:prstGeom>
          <a:noFill/>
          <a:ln w="3810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EDD7880A-3C81-494D-91C3-F586949A4221}"/>
              </a:ext>
            </a:extLst>
          </p:cNvPr>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a:extLst>
              <a:ext uri="{FF2B5EF4-FFF2-40B4-BE49-F238E27FC236}">
                <a16:creationId xmlns:a16="http://schemas.microsoft.com/office/drawing/2014/main" xmlns="" id="{42B59472-B45C-4968-9A40-CE90FAADFF48}"/>
              </a:ext>
            </a:extLst>
          </p:cNvPr>
          <p:cNvGrpSpPr/>
          <p:nvPr/>
        </p:nvGrpSpPr>
        <p:grpSpPr>
          <a:xfrm>
            <a:off x="685912" y="1192359"/>
            <a:ext cx="8077088" cy="58057"/>
            <a:chOff x="798286" y="827315"/>
            <a:chExt cx="8077088" cy="58057"/>
          </a:xfrm>
        </p:grpSpPr>
        <p:sp>
          <p:nvSpPr>
            <p:cNvPr id="11" name="矩形 10">
              <a:extLst>
                <a:ext uri="{FF2B5EF4-FFF2-40B4-BE49-F238E27FC236}">
                  <a16:creationId xmlns:a16="http://schemas.microsoft.com/office/drawing/2014/main" xmlns="" id="{C41920C9-1678-482E-A332-22399AF28122}"/>
                </a:ext>
              </a:extLst>
            </p:cNvPr>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xmlns="" id="{B515FEE7-D938-42B2-B866-C164417F439B}"/>
                </a:ext>
              </a:extLst>
            </p:cNvPr>
            <p:cNvCxnSpPr>
              <a:cxnSpLocks/>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xmlns="" id="{317E93B7-D784-4962-BC35-8148A7D9A662}"/>
              </a:ext>
            </a:extLst>
          </p:cNvPr>
          <p:cNvSpPr/>
          <p:nvPr/>
        </p:nvSpPr>
        <p:spPr>
          <a:xfrm>
            <a:off x="576302" y="470348"/>
            <a:ext cx="383310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固定拼接</a:t>
            </a:r>
          </a:p>
        </p:txBody>
      </p:sp>
      <p:pic>
        <p:nvPicPr>
          <p:cNvPr id="15" name="图形 14">
            <a:extLst>
              <a:ext uri="{FF2B5EF4-FFF2-40B4-BE49-F238E27FC236}">
                <a16:creationId xmlns:a16="http://schemas.microsoft.com/office/drawing/2014/main" xmlns="" id="{01FD84C4-EE15-41EB-B03C-4A7875AD48B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831494" y="1190491"/>
            <a:ext cx="2685492" cy="100800"/>
          </a:xfrm>
          <a:prstGeom prst="rect">
            <a:avLst/>
          </a:prstGeom>
        </p:spPr>
      </p:pic>
      <p:sp>
        <p:nvSpPr>
          <p:cNvPr id="3" name="流程图: 终止 2">
            <a:extLst>
              <a:ext uri="{FF2B5EF4-FFF2-40B4-BE49-F238E27FC236}">
                <a16:creationId xmlns:a16="http://schemas.microsoft.com/office/drawing/2014/main" xmlns="" id="{C1DC37CD-2285-4770-85C6-F595FDFDA296}"/>
              </a:ext>
            </a:extLst>
          </p:cNvPr>
          <p:cNvSpPr/>
          <p:nvPr/>
        </p:nvSpPr>
        <p:spPr>
          <a:xfrm>
            <a:off x="1407178" y="1476521"/>
            <a:ext cx="1347425" cy="354890"/>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原始图像</a:t>
            </a:r>
          </a:p>
        </p:txBody>
      </p:sp>
      <p:sp>
        <p:nvSpPr>
          <p:cNvPr id="7" name="流程图: 决策 6">
            <a:extLst>
              <a:ext uri="{FF2B5EF4-FFF2-40B4-BE49-F238E27FC236}">
                <a16:creationId xmlns:a16="http://schemas.microsoft.com/office/drawing/2014/main" xmlns="" id="{DFAFC390-8914-4481-B904-7710EF2788F3}"/>
              </a:ext>
            </a:extLst>
          </p:cNvPr>
          <p:cNvSpPr/>
          <p:nvPr/>
        </p:nvSpPr>
        <p:spPr>
          <a:xfrm>
            <a:off x="1355131" y="2057516"/>
            <a:ext cx="1445003" cy="733895"/>
          </a:xfrm>
          <a:prstGeom prst="flowChartDecision">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初始化</a:t>
            </a:r>
          </a:p>
        </p:txBody>
      </p:sp>
      <p:sp>
        <p:nvSpPr>
          <p:cNvPr id="8" name="流程图: 过程 7">
            <a:extLst>
              <a:ext uri="{FF2B5EF4-FFF2-40B4-BE49-F238E27FC236}">
                <a16:creationId xmlns:a16="http://schemas.microsoft.com/office/drawing/2014/main" xmlns="" id="{0B00816E-3299-42FB-B03D-091809FEB1E6}"/>
              </a:ext>
            </a:extLst>
          </p:cNvPr>
          <p:cNvSpPr/>
          <p:nvPr/>
        </p:nvSpPr>
        <p:spPr>
          <a:xfrm>
            <a:off x="1455306" y="3041585"/>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图像矫正</a:t>
            </a:r>
          </a:p>
        </p:txBody>
      </p:sp>
      <p:sp>
        <p:nvSpPr>
          <p:cNvPr id="16" name="流程图: 过程 15">
            <a:extLst>
              <a:ext uri="{FF2B5EF4-FFF2-40B4-BE49-F238E27FC236}">
                <a16:creationId xmlns:a16="http://schemas.microsoft.com/office/drawing/2014/main" xmlns="" id="{17DA9839-96C4-4874-A46D-89931A554B42}"/>
              </a:ext>
            </a:extLst>
          </p:cNvPr>
          <p:cNvSpPr/>
          <p:nvPr/>
        </p:nvSpPr>
        <p:spPr>
          <a:xfrm>
            <a:off x="1455306" y="3645490"/>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透视变换</a:t>
            </a:r>
          </a:p>
        </p:txBody>
      </p:sp>
      <p:sp>
        <p:nvSpPr>
          <p:cNvPr id="17" name="流程图: 过程 16">
            <a:extLst>
              <a:ext uri="{FF2B5EF4-FFF2-40B4-BE49-F238E27FC236}">
                <a16:creationId xmlns:a16="http://schemas.microsoft.com/office/drawing/2014/main" xmlns="" id="{F6A8C61F-F8AE-481F-B962-B160D0A6A8E6}"/>
              </a:ext>
            </a:extLst>
          </p:cNvPr>
          <p:cNvSpPr/>
          <p:nvPr/>
        </p:nvSpPr>
        <p:spPr>
          <a:xfrm>
            <a:off x="1461327" y="4273536"/>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图像拼接</a:t>
            </a:r>
          </a:p>
        </p:txBody>
      </p:sp>
      <p:sp>
        <p:nvSpPr>
          <p:cNvPr id="18" name="流程图: 过程 17">
            <a:extLst>
              <a:ext uri="{FF2B5EF4-FFF2-40B4-BE49-F238E27FC236}">
                <a16:creationId xmlns:a16="http://schemas.microsoft.com/office/drawing/2014/main" xmlns="" id="{2105AC19-C1C9-4C0D-994C-CA15F593AB9E}"/>
              </a:ext>
            </a:extLst>
          </p:cNvPr>
          <p:cNvSpPr/>
          <p:nvPr/>
        </p:nvSpPr>
        <p:spPr>
          <a:xfrm>
            <a:off x="1467338" y="4948347"/>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图像融合</a:t>
            </a:r>
          </a:p>
        </p:txBody>
      </p:sp>
      <p:sp>
        <p:nvSpPr>
          <p:cNvPr id="19" name="流程图: 过程 18">
            <a:extLst>
              <a:ext uri="{FF2B5EF4-FFF2-40B4-BE49-F238E27FC236}">
                <a16:creationId xmlns:a16="http://schemas.microsoft.com/office/drawing/2014/main" xmlns="" id="{2A843CB3-69FB-419F-9F28-143FB918B6EC}"/>
              </a:ext>
            </a:extLst>
          </p:cNvPr>
          <p:cNvSpPr/>
          <p:nvPr/>
        </p:nvSpPr>
        <p:spPr>
          <a:xfrm>
            <a:off x="1467338" y="5570370"/>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图像剪裁</a:t>
            </a:r>
          </a:p>
        </p:txBody>
      </p:sp>
      <p:sp>
        <p:nvSpPr>
          <p:cNvPr id="26" name="流程图: 过程 25">
            <a:extLst>
              <a:ext uri="{FF2B5EF4-FFF2-40B4-BE49-F238E27FC236}">
                <a16:creationId xmlns:a16="http://schemas.microsoft.com/office/drawing/2014/main" xmlns="" id="{65B2AB8D-EF5C-491D-8E3F-646EFA5ED11D}"/>
              </a:ext>
            </a:extLst>
          </p:cNvPr>
          <p:cNvSpPr/>
          <p:nvPr/>
        </p:nvSpPr>
        <p:spPr>
          <a:xfrm>
            <a:off x="3317527" y="3040182"/>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生成</a:t>
            </a:r>
            <a:r>
              <a:rPr lang="en-US" altLang="zh-CN" dirty="0">
                <a:solidFill>
                  <a:schemeClr val="accent1"/>
                </a:solidFill>
              </a:rPr>
              <a:t>mask</a:t>
            </a:r>
            <a:endParaRPr lang="zh-CN" altLang="en-US" dirty="0">
              <a:solidFill>
                <a:schemeClr val="accent1"/>
              </a:solidFill>
            </a:endParaRPr>
          </a:p>
        </p:txBody>
      </p:sp>
      <p:sp>
        <p:nvSpPr>
          <p:cNvPr id="27" name="流程图: 终止 26">
            <a:extLst>
              <a:ext uri="{FF2B5EF4-FFF2-40B4-BE49-F238E27FC236}">
                <a16:creationId xmlns:a16="http://schemas.microsoft.com/office/drawing/2014/main" xmlns="" id="{0C660757-6EB0-4F65-BCB7-5A5EA186F2DC}"/>
              </a:ext>
            </a:extLst>
          </p:cNvPr>
          <p:cNvSpPr/>
          <p:nvPr/>
        </p:nvSpPr>
        <p:spPr>
          <a:xfrm>
            <a:off x="1425231" y="6241111"/>
            <a:ext cx="1347425" cy="354890"/>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拼接图像</a:t>
            </a:r>
          </a:p>
        </p:txBody>
      </p:sp>
      <p:cxnSp>
        <p:nvCxnSpPr>
          <p:cNvPr id="13" name="直接箭头连接符 12">
            <a:extLst>
              <a:ext uri="{FF2B5EF4-FFF2-40B4-BE49-F238E27FC236}">
                <a16:creationId xmlns:a16="http://schemas.microsoft.com/office/drawing/2014/main" xmlns="" id="{32C44332-D9D6-430B-A8B6-C6330F458D39}"/>
              </a:ext>
            </a:extLst>
          </p:cNvPr>
          <p:cNvCxnSpPr>
            <a:cxnSpLocks/>
            <a:stCxn id="3" idx="2"/>
            <a:endCxn id="7" idx="0"/>
          </p:cNvCxnSpPr>
          <p:nvPr/>
        </p:nvCxnSpPr>
        <p:spPr>
          <a:xfrm flipH="1">
            <a:off x="2077633" y="1831411"/>
            <a:ext cx="3258" cy="226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xmlns="" id="{FD7403C2-338B-49FB-A566-CD08F1009E1B}"/>
              </a:ext>
            </a:extLst>
          </p:cNvPr>
          <p:cNvCxnSpPr>
            <a:cxnSpLocks/>
            <a:stCxn id="7" idx="2"/>
            <a:endCxn id="8" idx="0"/>
          </p:cNvCxnSpPr>
          <p:nvPr/>
        </p:nvCxnSpPr>
        <p:spPr>
          <a:xfrm>
            <a:off x="2077633" y="2791411"/>
            <a:ext cx="9268" cy="2501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524F7E80-39D6-4283-86C8-ACE8BCA09D3E}"/>
              </a:ext>
            </a:extLst>
          </p:cNvPr>
          <p:cNvCxnSpPr>
            <a:cxnSpLocks/>
            <a:stCxn id="8" idx="2"/>
            <a:endCxn id="16" idx="0"/>
          </p:cNvCxnSpPr>
          <p:nvPr/>
        </p:nvCxnSpPr>
        <p:spPr>
          <a:xfrm>
            <a:off x="2086901" y="3426589"/>
            <a:ext cx="0" cy="2189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xmlns="" id="{E0DB8220-4389-4AC4-B9D5-5147DF730CFA}"/>
              </a:ext>
            </a:extLst>
          </p:cNvPr>
          <p:cNvCxnSpPr>
            <a:cxnSpLocks/>
            <a:stCxn id="16" idx="2"/>
            <a:endCxn id="17" idx="0"/>
          </p:cNvCxnSpPr>
          <p:nvPr/>
        </p:nvCxnSpPr>
        <p:spPr>
          <a:xfrm>
            <a:off x="2086901" y="4030494"/>
            <a:ext cx="6021" cy="243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BF4EBE37-FDA1-477B-AF89-B3A06847669D}"/>
              </a:ext>
            </a:extLst>
          </p:cNvPr>
          <p:cNvCxnSpPr>
            <a:cxnSpLocks/>
            <a:stCxn id="17" idx="2"/>
            <a:endCxn id="18" idx="0"/>
          </p:cNvCxnSpPr>
          <p:nvPr/>
        </p:nvCxnSpPr>
        <p:spPr>
          <a:xfrm>
            <a:off x="2092922" y="4658540"/>
            <a:ext cx="6011" cy="2898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xmlns="" id="{F3CFA3D1-6B28-4CB0-B581-70D52B23482E}"/>
              </a:ext>
            </a:extLst>
          </p:cNvPr>
          <p:cNvCxnSpPr>
            <a:cxnSpLocks/>
            <a:stCxn id="18" idx="2"/>
            <a:endCxn id="19" idx="0"/>
          </p:cNvCxnSpPr>
          <p:nvPr/>
        </p:nvCxnSpPr>
        <p:spPr>
          <a:xfrm>
            <a:off x="2098933" y="5333351"/>
            <a:ext cx="0" cy="237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xmlns="" id="{3E515B17-6EB6-492C-A01C-E9210C79321D}"/>
              </a:ext>
            </a:extLst>
          </p:cNvPr>
          <p:cNvCxnSpPr>
            <a:cxnSpLocks/>
            <a:stCxn id="19" idx="2"/>
            <a:endCxn id="27" idx="0"/>
          </p:cNvCxnSpPr>
          <p:nvPr/>
        </p:nvCxnSpPr>
        <p:spPr>
          <a:xfrm>
            <a:off x="2098933" y="5955374"/>
            <a:ext cx="11" cy="285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xmlns="" id="{E0A16E64-9752-46FE-82AB-296142D7020E}"/>
              </a:ext>
            </a:extLst>
          </p:cNvPr>
          <p:cNvSpPr txBox="1"/>
          <p:nvPr/>
        </p:nvSpPr>
        <p:spPr>
          <a:xfrm>
            <a:off x="2818997" y="2014312"/>
            <a:ext cx="415498" cy="369332"/>
          </a:xfrm>
          <a:prstGeom prst="rect">
            <a:avLst/>
          </a:prstGeom>
          <a:noFill/>
        </p:spPr>
        <p:txBody>
          <a:bodyPr wrap="none" rtlCol="0">
            <a:spAutoFit/>
          </a:bodyPr>
          <a:lstStyle/>
          <a:p>
            <a:r>
              <a:rPr lang="zh-CN" altLang="en-US" dirty="0">
                <a:solidFill>
                  <a:schemeClr val="accent1"/>
                </a:solidFill>
              </a:rPr>
              <a:t>是</a:t>
            </a:r>
          </a:p>
        </p:txBody>
      </p:sp>
      <p:sp>
        <p:nvSpPr>
          <p:cNvPr id="73" name="文本框 72">
            <a:extLst>
              <a:ext uri="{FF2B5EF4-FFF2-40B4-BE49-F238E27FC236}">
                <a16:creationId xmlns:a16="http://schemas.microsoft.com/office/drawing/2014/main" xmlns="" id="{39450450-DC73-4B75-B8C4-7DFA89FF8FE4}"/>
              </a:ext>
            </a:extLst>
          </p:cNvPr>
          <p:cNvSpPr txBox="1"/>
          <p:nvPr/>
        </p:nvSpPr>
        <p:spPr>
          <a:xfrm>
            <a:off x="1571038" y="2695395"/>
            <a:ext cx="415498" cy="369332"/>
          </a:xfrm>
          <a:prstGeom prst="rect">
            <a:avLst/>
          </a:prstGeom>
          <a:noFill/>
        </p:spPr>
        <p:txBody>
          <a:bodyPr wrap="none" rtlCol="0">
            <a:spAutoFit/>
          </a:bodyPr>
          <a:lstStyle/>
          <a:p>
            <a:r>
              <a:rPr lang="zh-CN" altLang="en-US" dirty="0">
                <a:solidFill>
                  <a:schemeClr val="accent1"/>
                </a:solidFill>
              </a:rPr>
              <a:t>否</a:t>
            </a:r>
          </a:p>
        </p:txBody>
      </p:sp>
      <p:pic>
        <p:nvPicPr>
          <p:cNvPr id="75" name="图片 74">
            <a:extLst>
              <a:ext uri="{FF2B5EF4-FFF2-40B4-BE49-F238E27FC236}">
                <a16:creationId xmlns:a16="http://schemas.microsoft.com/office/drawing/2014/main" xmlns="" id="{62C6A09F-43C5-420B-92BD-834BC700DC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8119" y="1536183"/>
            <a:ext cx="3513353" cy="1976261"/>
          </a:xfrm>
          <a:prstGeom prst="rect">
            <a:avLst/>
          </a:prstGeom>
        </p:spPr>
      </p:pic>
      <p:pic>
        <p:nvPicPr>
          <p:cNvPr id="76" name="图片 75">
            <a:extLst>
              <a:ext uri="{FF2B5EF4-FFF2-40B4-BE49-F238E27FC236}">
                <a16:creationId xmlns:a16="http://schemas.microsoft.com/office/drawing/2014/main" xmlns="" id="{803E8E45-E4DF-44A3-813A-41AF675537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8119" y="4598390"/>
            <a:ext cx="3459957" cy="1946226"/>
          </a:xfrm>
          <a:prstGeom prst="rect">
            <a:avLst/>
          </a:prstGeom>
        </p:spPr>
      </p:pic>
      <p:sp>
        <p:nvSpPr>
          <p:cNvPr id="77" name="箭头: 下 76">
            <a:extLst>
              <a:ext uri="{FF2B5EF4-FFF2-40B4-BE49-F238E27FC236}">
                <a16:creationId xmlns:a16="http://schemas.microsoft.com/office/drawing/2014/main" xmlns="" id="{733CF990-8B80-4DCA-BA56-A7418A1618B6}"/>
              </a:ext>
            </a:extLst>
          </p:cNvPr>
          <p:cNvSpPr/>
          <p:nvPr/>
        </p:nvSpPr>
        <p:spPr>
          <a:xfrm>
            <a:off x="7678097" y="3675383"/>
            <a:ext cx="460352" cy="852711"/>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流程图: 过程 77">
            <a:extLst>
              <a:ext uri="{FF2B5EF4-FFF2-40B4-BE49-F238E27FC236}">
                <a16:creationId xmlns:a16="http://schemas.microsoft.com/office/drawing/2014/main" xmlns="" id="{58DA8187-0487-4F57-AF2D-EF1B49B696CB}"/>
              </a:ext>
            </a:extLst>
          </p:cNvPr>
          <p:cNvSpPr/>
          <p:nvPr/>
        </p:nvSpPr>
        <p:spPr>
          <a:xfrm>
            <a:off x="1331237" y="2932819"/>
            <a:ext cx="1535392" cy="579973"/>
          </a:xfrm>
          <a:prstGeom prst="flowChartProcess">
            <a:avLst/>
          </a:prstGeom>
          <a:noFill/>
          <a:ln w="1905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1" name="直接箭头连接符 30">
            <a:extLst>
              <a:ext uri="{FF2B5EF4-FFF2-40B4-BE49-F238E27FC236}">
                <a16:creationId xmlns:a16="http://schemas.microsoft.com/office/drawing/2014/main" xmlns="" id="{491D7B04-0E8C-40D8-97EC-79ED8A2C4AFB}"/>
              </a:ext>
            </a:extLst>
          </p:cNvPr>
          <p:cNvCxnSpPr>
            <a:cxnSpLocks/>
            <a:stCxn id="26" idx="1"/>
            <a:endCxn id="8" idx="3"/>
          </p:cNvCxnSpPr>
          <p:nvPr/>
        </p:nvCxnSpPr>
        <p:spPr>
          <a:xfrm flipH="1">
            <a:off x="2718496" y="3232684"/>
            <a:ext cx="599031" cy="14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xmlns="" id="{BD0F4248-E2D4-4FA2-98B0-3CBDF58850DF}"/>
              </a:ext>
            </a:extLst>
          </p:cNvPr>
          <p:cNvCxnSpPr>
            <a:stCxn id="7" idx="3"/>
            <a:endCxn id="26" idx="0"/>
          </p:cNvCxnSpPr>
          <p:nvPr/>
        </p:nvCxnSpPr>
        <p:spPr>
          <a:xfrm>
            <a:off x="2800134" y="2424464"/>
            <a:ext cx="1148988" cy="61571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828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a:extLst>
              <a:ext uri="{FF2B5EF4-FFF2-40B4-BE49-F238E27FC236}">
                <a16:creationId xmlns:a16="http://schemas.microsoft.com/office/drawing/2014/main" xmlns="" id="{803E8E45-E4DF-44A3-813A-41AF675537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8119" y="1550888"/>
            <a:ext cx="3459957" cy="1946226"/>
          </a:xfrm>
          <a:prstGeom prst="rect">
            <a:avLst/>
          </a:prstGeom>
        </p:spPr>
      </p:pic>
      <p:sp>
        <p:nvSpPr>
          <p:cNvPr id="2" name="矩形 1">
            <a:extLst>
              <a:ext uri="{FF2B5EF4-FFF2-40B4-BE49-F238E27FC236}">
                <a16:creationId xmlns:a16="http://schemas.microsoft.com/office/drawing/2014/main" xmlns="" id="{EDD7880A-3C81-494D-91C3-F586949A4221}"/>
              </a:ext>
            </a:extLst>
          </p:cNvPr>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a:extLst>
              <a:ext uri="{FF2B5EF4-FFF2-40B4-BE49-F238E27FC236}">
                <a16:creationId xmlns:a16="http://schemas.microsoft.com/office/drawing/2014/main" xmlns="" id="{42B59472-B45C-4968-9A40-CE90FAADFF48}"/>
              </a:ext>
            </a:extLst>
          </p:cNvPr>
          <p:cNvGrpSpPr/>
          <p:nvPr/>
        </p:nvGrpSpPr>
        <p:grpSpPr>
          <a:xfrm>
            <a:off x="685912" y="1192359"/>
            <a:ext cx="8077088" cy="58057"/>
            <a:chOff x="798286" y="827315"/>
            <a:chExt cx="8077088" cy="58057"/>
          </a:xfrm>
        </p:grpSpPr>
        <p:sp>
          <p:nvSpPr>
            <p:cNvPr id="11" name="矩形 10">
              <a:extLst>
                <a:ext uri="{FF2B5EF4-FFF2-40B4-BE49-F238E27FC236}">
                  <a16:creationId xmlns:a16="http://schemas.microsoft.com/office/drawing/2014/main" xmlns="" id="{C41920C9-1678-482E-A332-22399AF28122}"/>
                </a:ext>
              </a:extLst>
            </p:cNvPr>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xmlns="" id="{B515FEE7-D938-42B2-B866-C164417F439B}"/>
                </a:ext>
              </a:extLst>
            </p:cNvPr>
            <p:cNvCxnSpPr>
              <a:cxnSpLocks/>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xmlns="" id="{317E93B7-D784-4962-BC35-8148A7D9A662}"/>
              </a:ext>
            </a:extLst>
          </p:cNvPr>
          <p:cNvSpPr/>
          <p:nvPr/>
        </p:nvSpPr>
        <p:spPr>
          <a:xfrm>
            <a:off x="576302" y="470348"/>
            <a:ext cx="383310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固定拼接</a:t>
            </a:r>
          </a:p>
        </p:txBody>
      </p:sp>
      <p:pic>
        <p:nvPicPr>
          <p:cNvPr id="15" name="图形 14">
            <a:extLst>
              <a:ext uri="{FF2B5EF4-FFF2-40B4-BE49-F238E27FC236}">
                <a16:creationId xmlns:a16="http://schemas.microsoft.com/office/drawing/2014/main" xmlns="" id="{01FD84C4-EE15-41EB-B03C-4A7875AD48B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831494" y="1190491"/>
            <a:ext cx="2685492" cy="100800"/>
          </a:xfrm>
          <a:prstGeom prst="rect">
            <a:avLst/>
          </a:prstGeom>
        </p:spPr>
      </p:pic>
      <p:sp>
        <p:nvSpPr>
          <p:cNvPr id="77" name="箭头: 下 76">
            <a:extLst>
              <a:ext uri="{FF2B5EF4-FFF2-40B4-BE49-F238E27FC236}">
                <a16:creationId xmlns:a16="http://schemas.microsoft.com/office/drawing/2014/main" xmlns="" id="{733CF990-8B80-4DCA-BA56-A7418A1618B6}"/>
              </a:ext>
            </a:extLst>
          </p:cNvPr>
          <p:cNvSpPr/>
          <p:nvPr/>
        </p:nvSpPr>
        <p:spPr>
          <a:xfrm>
            <a:off x="7678097" y="3675383"/>
            <a:ext cx="460352" cy="852711"/>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流程图: 过程 77">
            <a:extLst>
              <a:ext uri="{FF2B5EF4-FFF2-40B4-BE49-F238E27FC236}">
                <a16:creationId xmlns:a16="http://schemas.microsoft.com/office/drawing/2014/main" xmlns="" id="{58DA8187-0487-4F57-AF2D-EF1B49B696CB}"/>
              </a:ext>
            </a:extLst>
          </p:cNvPr>
          <p:cNvSpPr/>
          <p:nvPr/>
        </p:nvSpPr>
        <p:spPr>
          <a:xfrm>
            <a:off x="1335483" y="3544921"/>
            <a:ext cx="1535392" cy="579973"/>
          </a:xfrm>
          <a:prstGeom prst="flowChartProcess">
            <a:avLst/>
          </a:prstGeom>
          <a:noFill/>
          <a:ln w="1905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xmlns="" id="{6FAC0E99-1532-407B-88FD-A0E6F5BF2C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8119" y="4627193"/>
            <a:ext cx="3459931" cy="1946211"/>
          </a:xfrm>
          <a:prstGeom prst="rect">
            <a:avLst/>
          </a:prstGeom>
        </p:spPr>
      </p:pic>
      <p:sp>
        <p:nvSpPr>
          <p:cNvPr id="43" name="流程图: 终止 42">
            <a:extLst>
              <a:ext uri="{FF2B5EF4-FFF2-40B4-BE49-F238E27FC236}">
                <a16:creationId xmlns:a16="http://schemas.microsoft.com/office/drawing/2014/main" xmlns="" id="{66B48F0E-0070-408D-8703-03963B4FCB5D}"/>
              </a:ext>
            </a:extLst>
          </p:cNvPr>
          <p:cNvSpPr/>
          <p:nvPr/>
        </p:nvSpPr>
        <p:spPr>
          <a:xfrm>
            <a:off x="1412448" y="1476521"/>
            <a:ext cx="1347425" cy="354890"/>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原始图像</a:t>
            </a:r>
          </a:p>
        </p:txBody>
      </p:sp>
      <p:sp>
        <p:nvSpPr>
          <p:cNvPr id="45" name="流程图: 决策 44">
            <a:extLst>
              <a:ext uri="{FF2B5EF4-FFF2-40B4-BE49-F238E27FC236}">
                <a16:creationId xmlns:a16="http://schemas.microsoft.com/office/drawing/2014/main" xmlns="" id="{444B3DE3-F493-4C7C-BE9E-33FC87B7899F}"/>
              </a:ext>
            </a:extLst>
          </p:cNvPr>
          <p:cNvSpPr/>
          <p:nvPr/>
        </p:nvSpPr>
        <p:spPr>
          <a:xfrm>
            <a:off x="1360401" y="2057516"/>
            <a:ext cx="1445003" cy="733895"/>
          </a:xfrm>
          <a:prstGeom prst="flowChartDecision">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初始化</a:t>
            </a:r>
          </a:p>
        </p:txBody>
      </p:sp>
      <p:sp>
        <p:nvSpPr>
          <p:cNvPr id="46" name="流程图: 过程 45">
            <a:extLst>
              <a:ext uri="{FF2B5EF4-FFF2-40B4-BE49-F238E27FC236}">
                <a16:creationId xmlns:a16="http://schemas.microsoft.com/office/drawing/2014/main" xmlns="" id="{FA3F29CF-C461-4E08-9BC2-39C8A75D738B}"/>
              </a:ext>
            </a:extLst>
          </p:cNvPr>
          <p:cNvSpPr/>
          <p:nvPr/>
        </p:nvSpPr>
        <p:spPr>
          <a:xfrm>
            <a:off x="1460576" y="3041585"/>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图像矫正</a:t>
            </a:r>
          </a:p>
        </p:txBody>
      </p:sp>
      <p:sp>
        <p:nvSpPr>
          <p:cNvPr id="47" name="流程图: 过程 46">
            <a:extLst>
              <a:ext uri="{FF2B5EF4-FFF2-40B4-BE49-F238E27FC236}">
                <a16:creationId xmlns:a16="http://schemas.microsoft.com/office/drawing/2014/main" xmlns="" id="{946E9EDB-0AD2-424B-8899-246C9100EBE0}"/>
              </a:ext>
            </a:extLst>
          </p:cNvPr>
          <p:cNvSpPr/>
          <p:nvPr/>
        </p:nvSpPr>
        <p:spPr>
          <a:xfrm>
            <a:off x="1460576" y="3645490"/>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透视变换</a:t>
            </a:r>
          </a:p>
        </p:txBody>
      </p:sp>
      <p:sp>
        <p:nvSpPr>
          <p:cNvPr id="48" name="流程图: 过程 47">
            <a:extLst>
              <a:ext uri="{FF2B5EF4-FFF2-40B4-BE49-F238E27FC236}">
                <a16:creationId xmlns:a16="http://schemas.microsoft.com/office/drawing/2014/main" xmlns="" id="{F7550112-C551-4092-9234-A53B2CB16474}"/>
              </a:ext>
            </a:extLst>
          </p:cNvPr>
          <p:cNvSpPr/>
          <p:nvPr/>
        </p:nvSpPr>
        <p:spPr>
          <a:xfrm>
            <a:off x="1466597" y="4273536"/>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图像拼接</a:t>
            </a:r>
          </a:p>
        </p:txBody>
      </p:sp>
      <p:sp>
        <p:nvSpPr>
          <p:cNvPr id="50" name="流程图: 过程 49">
            <a:extLst>
              <a:ext uri="{FF2B5EF4-FFF2-40B4-BE49-F238E27FC236}">
                <a16:creationId xmlns:a16="http://schemas.microsoft.com/office/drawing/2014/main" xmlns="" id="{EAC010D8-BFF4-4A88-B53C-229D0D21C3BE}"/>
              </a:ext>
            </a:extLst>
          </p:cNvPr>
          <p:cNvSpPr/>
          <p:nvPr/>
        </p:nvSpPr>
        <p:spPr>
          <a:xfrm>
            <a:off x="1472608" y="4948347"/>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图像融合</a:t>
            </a:r>
          </a:p>
        </p:txBody>
      </p:sp>
      <p:sp>
        <p:nvSpPr>
          <p:cNvPr id="51" name="流程图: 过程 50">
            <a:extLst>
              <a:ext uri="{FF2B5EF4-FFF2-40B4-BE49-F238E27FC236}">
                <a16:creationId xmlns:a16="http://schemas.microsoft.com/office/drawing/2014/main" xmlns="" id="{F4518E45-2838-48B3-85B4-8C4F1957A1FA}"/>
              </a:ext>
            </a:extLst>
          </p:cNvPr>
          <p:cNvSpPr/>
          <p:nvPr/>
        </p:nvSpPr>
        <p:spPr>
          <a:xfrm>
            <a:off x="1472608" y="5570370"/>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图像剪裁</a:t>
            </a:r>
          </a:p>
        </p:txBody>
      </p:sp>
      <p:sp>
        <p:nvSpPr>
          <p:cNvPr id="53" name="流程图: 过程 52">
            <a:extLst>
              <a:ext uri="{FF2B5EF4-FFF2-40B4-BE49-F238E27FC236}">
                <a16:creationId xmlns:a16="http://schemas.microsoft.com/office/drawing/2014/main" xmlns="" id="{1A8450AE-2D05-475A-8290-B763CB016D3B}"/>
              </a:ext>
            </a:extLst>
          </p:cNvPr>
          <p:cNvSpPr/>
          <p:nvPr/>
        </p:nvSpPr>
        <p:spPr>
          <a:xfrm>
            <a:off x="3322797" y="3028150"/>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生成</a:t>
            </a:r>
            <a:r>
              <a:rPr lang="en-US" altLang="zh-CN" dirty="0">
                <a:solidFill>
                  <a:schemeClr val="accent1"/>
                </a:solidFill>
              </a:rPr>
              <a:t>mask</a:t>
            </a:r>
            <a:endParaRPr lang="zh-CN" altLang="en-US" dirty="0">
              <a:solidFill>
                <a:schemeClr val="accent1"/>
              </a:solidFill>
            </a:endParaRPr>
          </a:p>
        </p:txBody>
      </p:sp>
      <p:sp>
        <p:nvSpPr>
          <p:cNvPr id="54" name="流程图: 终止 53">
            <a:extLst>
              <a:ext uri="{FF2B5EF4-FFF2-40B4-BE49-F238E27FC236}">
                <a16:creationId xmlns:a16="http://schemas.microsoft.com/office/drawing/2014/main" xmlns="" id="{087FA174-4E8D-425D-B174-75B7BF7A3868}"/>
              </a:ext>
            </a:extLst>
          </p:cNvPr>
          <p:cNvSpPr/>
          <p:nvPr/>
        </p:nvSpPr>
        <p:spPr>
          <a:xfrm>
            <a:off x="1430501" y="6241111"/>
            <a:ext cx="1347425" cy="354890"/>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拼接图像</a:t>
            </a:r>
          </a:p>
        </p:txBody>
      </p:sp>
      <p:cxnSp>
        <p:nvCxnSpPr>
          <p:cNvPr id="56" name="直接箭头连接符 55">
            <a:extLst>
              <a:ext uri="{FF2B5EF4-FFF2-40B4-BE49-F238E27FC236}">
                <a16:creationId xmlns:a16="http://schemas.microsoft.com/office/drawing/2014/main" xmlns="" id="{A7F32707-5F34-477B-9DE9-0247D63DF962}"/>
              </a:ext>
            </a:extLst>
          </p:cNvPr>
          <p:cNvCxnSpPr>
            <a:cxnSpLocks/>
            <a:stCxn id="43" idx="2"/>
            <a:endCxn id="45" idx="0"/>
          </p:cNvCxnSpPr>
          <p:nvPr/>
        </p:nvCxnSpPr>
        <p:spPr>
          <a:xfrm flipH="1">
            <a:off x="2082903" y="1831411"/>
            <a:ext cx="3258" cy="226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xmlns="" id="{520725D4-4D16-4A86-966C-DD002F980AEF}"/>
              </a:ext>
            </a:extLst>
          </p:cNvPr>
          <p:cNvCxnSpPr>
            <a:cxnSpLocks/>
            <a:stCxn id="45" idx="2"/>
            <a:endCxn id="46" idx="0"/>
          </p:cNvCxnSpPr>
          <p:nvPr/>
        </p:nvCxnSpPr>
        <p:spPr>
          <a:xfrm>
            <a:off x="2082903" y="2791411"/>
            <a:ext cx="9268" cy="2501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xmlns="" id="{ED9F519E-0C08-4A78-B43F-589A812B6169}"/>
              </a:ext>
            </a:extLst>
          </p:cNvPr>
          <p:cNvCxnSpPr>
            <a:cxnSpLocks/>
            <a:stCxn id="46" idx="2"/>
            <a:endCxn id="47" idx="0"/>
          </p:cNvCxnSpPr>
          <p:nvPr/>
        </p:nvCxnSpPr>
        <p:spPr>
          <a:xfrm>
            <a:off x="2092171" y="3426589"/>
            <a:ext cx="0" cy="2189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xmlns="" id="{4687485E-DE23-408C-971F-E1BA32946ECC}"/>
              </a:ext>
            </a:extLst>
          </p:cNvPr>
          <p:cNvCxnSpPr>
            <a:cxnSpLocks/>
            <a:stCxn id="47" idx="2"/>
            <a:endCxn id="48" idx="0"/>
          </p:cNvCxnSpPr>
          <p:nvPr/>
        </p:nvCxnSpPr>
        <p:spPr>
          <a:xfrm>
            <a:off x="2092171" y="4030494"/>
            <a:ext cx="6021" cy="243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xmlns="" id="{0B2AD252-5DE3-4DDB-BF90-88A9FE065AA3}"/>
              </a:ext>
            </a:extLst>
          </p:cNvPr>
          <p:cNvCxnSpPr>
            <a:cxnSpLocks/>
            <a:stCxn id="48" idx="2"/>
            <a:endCxn id="50" idx="0"/>
          </p:cNvCxnSpPr>
          <p:nvPr/>
        </p:nvCxnSpPr>
        <p:spPr>
          <a:xfrm>
            <a:off x="2098192" y="4658540"/>
            <a:ext cx="6011" cy="2898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xmlns="" id="{827E1C6B-823B-4385-BE1F-202C473EF754}"/>
              </a:ext>
            </a:extLst>
          </p:cNvPr>
          <p:cNvCxnSpPr>
            <a:cxnSpLocks/>
            <a:stCxn id="50" idx="2"/>
            <a:endCxn id="51" idx="0"/>
          </p:cNvCxnSpPr>
          <p:nvPr/>
        </p:nvCxnSpPr>
        <p:spPr>
          <a:xfrm>
            <a:off x="2104203" y="5333351"/>
            <a:ext cx="0" cy="237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xmlns="" id="{6E020BA6-40FA-4541-A6E4-215C31EA8CF4}"/>
              </a:ext>
            </a:extLst>
          </p:cNvPr>
          <p:cNvCxnSpPr>
            <a:cxnSpLocks/>
            <a:stCxn id="51" idx="2"/>
            <a:endCxn id="54" idx="0"/>
          </p:cNvCxnSpPr>
          <p:nvPr/>
        </p:nvCxnSpPr>
        <p:spPr>
          <a:xfrm>
            <a:off x="2104203" y="5955374"/>
            <a:ext cx="11" cy="285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xmlns="" id="{0CB408D4-5493-4D16-BB03-0137EFE84BC8}"/>
              </a:ext>
            </a:extLst>
          </p:cNvPr>
          <p:cNvSpPr txBox="1"/>
          <p:nvPr/>
        </p:nvSpPr>
        <p:spPr>
          <a:xfrm>
            <a:off x="2824267" y="2014312"/>
            <a:ext cx="415498" cy="369332"/>
          </a:xfrm>
          <a:prstGeom prst="rect">
            <a:avLst/>
          </a:prstGeom>
          <a:noFill/>
        </p:spPr>
        <p:txBody>
          <a:bodyPr wrap="none" rtlCol="0">
            <a:spAutoFit/>
          </a:bodyPr>
          <a:lstStyle/>
          <a:p>
            <a:r>
              <a:rPr lang="zh-CN" altLang="en-US" dirty="0">
                <a:solidFill>
                  <a:schemeClr val="accent1"/>
                </a:solidFill>
              </a:rPr>
              <a:t>是</a:t>
            </a:r>
          </a:p>
        </p:txBody>
      </p:sp>
      <p:sp>
        <p:nvSpPr>
          <p:cNvPr id="66" name="文本框 65">
            <a:extLst>
              <a:ext uri="{FF2B5EF4-FFF2-40B4-BE49-F238E27FC236}">
                <a16:creationId xmlns:a16="http://schemas.microsoft.com/office/drawing/2014/main" xmlns="" id="{38A6EB9A-4E8E-4661-A661-25CD77657FD9}"/>
              </a:ext>
            </a:extLst>
          </p:cNvPr>
          <p:cNvSpPr txBox="1"/>
          <p:nvPr/>
        </p:nvSpPr>
        <p:spPr>
          <a:xfrm>
            <a:off x="1576308" y="2695395"/>
            <a:ext cx="415498" cy="369332"/>
          </a:xfrm>
          <a:prstGeom prst="rect">
            <a:avLst/>
          </a:prstGeom>
          <a:noFill/>
        </p:spPr>
        <p:txBody>
          <a:bodyPr wrap="none" rtlCol="0">
            <a:spAutoFit/>
          </a:bodyPr>
          <a:lstStyle/>
          <a:p>
            <a:r>
              <a:rPr lang="zh-CN" altLang="en-US" dirty="0">
                <a:solidFill>
                  <a:schemeClr val="accent1"/>
                </a:solidFill>
              </a:rPr>
              <a:t>否</a:t>
            </a:r>
          </a:p>
        </p:txBody>
      </p:sp>
      <p:cxnSp>
        <p:nvCxnSpPr>
          <p:cNvPr id="67" name="直接箭头连接符 66">
            <a:extLst>
              <a:ext uri="{FF2B5EF4-FFF2-40B4-BE49-F238E27FC236}">
                <a16:creationId xmlns:a16="http://schemas.microsoft.com/office/drawing/2014/main" xmlns="" id="{6A8D8A3B-86B4-4F5D-ADC7-5BC0163DBEC4}"/>
              </a:ext>
            </a:extLst>
          </p:cNvPr>
          <p:cNvCxnSpPr>
            <a:cxnSpLocks/>
            <a:endCxn id="46" idx="3"/>
          </p:cNvCxnSpPr>
          <p:nvPr/>
        </p:nvCxnSpPr>
        <p:spPr>
          <a:xfrm flipH="1">
            <a:off x="2723766" y="3234087"/>
            <a:ext cx="599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xmlns="" id="{195CB0F9-688D-48FB-878F-B934CBA9A46B}"/>
              </a:ext>
            </a:extLst>
          </p:cNvPr>
          <p:cNvCxnSpPr>
            <a:stCxn id="45" idx="3"/>
            <a:endCxn id="53" idx="0"/>
          </p:cNvCxnSpPr>
          <p:nvPr/>
        </p:nvCxnSpPr>
        <p:spPr>
          <a:xfrm>
            <a:off x="2805404" y="2424464"/>
            <a:ext cx="1148988" cy="60368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084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EDD7880A-3C81-494D-91C3-F586949A4221}"/>
              </a:ext>
            </a:extLst>
          </p:cNvPr>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a:extLst>
              <a:ext uri="{FF2B5EF4-FFF2-40B4-BE49-F238E27FC236}">
                <a16:creationId xmlns:a16="http://schemas.microsoft.com/office/drawing/2014/main" xmlns="" id="{42B59472-B45C-4968-9A40-CE90FAADFF48}"/>
              </a:ext>
            </a:extLst>
          </p:cNvPr>
          <p:cNvGrpSpPr/>
          <p:nvPr/>
        </p:nvGrpSpPr>
        <p:grpSpPr>
          <a:xfrm>
            <a:off x="685912" y="1192359"/>
            <a:ext cx="8077088" cy="58057"/>
            <a:chOff x="798286" y="827315"/>
            <a:chExt cx="8077088" cy="58057"/>
          </a:xfrm>
        </p:grpSpPr>
        <p:sp>
          <p:nvSpPr>
            <p:cNvPr id="11" name="矩形 10">
              <a:extLst>
                <a:ext uri="{FF2B5EF4-FFF2-40B4-BE49-F238E27FC236}">
                  <a16:creationId xmlns:a16="http://schemas.microsoft.com/office/drawing/2014/main" xmlns="" id="{C41920C9-1678-482E-A332-22399AF28122}"/>
                </a:ext>
              </a:extLst>
            </p:cNvPr>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xmlns="" id="{B515FEE7-D938-42B2-B866-C164417F439B}"/>
                </a:ext>
              </a:extLst>
            </p:cNvPr>
            <p:cNvCxnSpPr>
              <a:cxnSpLocks/>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xmlns="" id="{317E93B7-D784-4962-BC35-8148A7D9A662}"/>
              </a:ext>
            </a:extLst>
          </p:cNvPr>
          <p:cNvSpPr/>
          <p:nvPr/>
        </p:nvSpPr>
        <p:spPr>
          <a:xfrm>
            <a:off x="576302" y="470348"/>
            <a:ext cx="383310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固定拼接</a:t>
            </a:r>
          </a:p>
        </p:txBody>
      </p:sp>
      <p:pic>
        <p:nvPicPr>
          <p:cNvPr id="15" name="图形 14">
            <a:extLst>
              <a:ext uri="{FF2B5EF4-FFF2-40B4-BE49-F238E27FC236}">
                <a16:creationId xmlns:a16="http://schemas.microsoft.com/office/drawing/2014/main" xmlns="" id="{01FD84C4-EE15-41EB-B03C-4A7875AD48B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831494" y="1190491"/>
            <a:ext cx="2685492" cy="100800"/>
          </a:xfrm>
          <a:prstGeom prst="rect">
            <a:avLst/>
          </a:prstGeom>
        </p:spPr>
      </p:pic>
      <p:sp>
        <p:nvSpPr>
          <p:cNvPr id="37" name="流程图: 过程 36">
            <a:extLst>
              <a:ext uri="{FF2B5EF4-FFF2-40B4-BE49-F238E27FC236}">
                <a16:creationId xmlns:a16="http://schemas.microsoft.com/office/drawing/2014/main" xmlns="" id="{9F6B23C4-BDC8-42B3-BAFB-D52C749CDFAB}"/>
              </a:ext>
            </a:extLst>
          </p:cNvPr>
          <p:cNvSpPr/>
          <p:nvPr/>
        </p:nvSpPr>
        <p:spPr>
          <a:xfrm>
            <a:off x="1328898" y="4169850"/>
            <a:ext cx="1535392" cy="1328248"/>
          </a:xfrm>
          <a:prstGeom prst="flowChartProcess">
            <a:avLst/>
          </a:prstGeom>
          <a:noFill/>
          <a:ln w="1905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xmlns="" id="{21B59491-B63F-44FA-8B4E-AFAE278F8019}"/>
              </a:ext>
            </a:extLst>
          </p:cNvPr>
          <p:cNvPicPr>
            <a:picLocks noChangeAspect="1"/>
          </p:cNvPicPr>
          <p:nvPr/>
        </p:nvPicPr>
        <p:blipFill>
          <a:blip r:embed="rId5" cstate="print">
            <a:extLst>
              <a:ext uri="{28A0092B-C50C-407E-A947-70E740481C1C}">
                <a14:useLocalDpi xmlns:a14="http://schemas.microsoft.com/office/drawing/2010/main" val="0"/>
              </a:ext>
            </a:extLst>
          </a:blip>
          <a:srcRect t="62861" r="61823"/>
          <a:stretch>
            <a:fillRect/>
          </a:stretch>
        </p:blipFill>
        <p:spPr>
          <a:xfrm rot="16200000">
            <a:off x="6437593" y="4714186"/>
            <a:ext cx="1320921" cy="722811"/>
          </a:xfrm>
          <a:custGeom>
            <a:avLst/>
            <a:gdLst>
              <a:gd name="connsiteX0" fmla="*/ 1320921 w 1320921"/>
              <a:gd name="connsiteY0" fmla="*/ 0 h 722811"/>
              <a:gd name="connsiteX1" fmla="*/ 1320921 w 1320921"/>
              <a:gd name="connsiteY1" fmla="*/ 722811 h 722811"/>
              <a:gd name="connsiteX2" fmla="*/ 0 w 1320921"/>
              <a:gd name="connsiteY2" fmla="*/ 722811 h 722811"/>
              <a:gd name="connsiteX3" fmla="*/ 0 w 1320921"/>
              <a:gd name="connsiteY3" fmla="*/ 0 h 722811"/>
              <a:gd name="connsiteX4" fmla="*/ 1320921 w 1320921"/>
              <a:gd name="connsiteY4" fmla="*/ 0 h 72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921" h="722811">
                <a:moveTo>
                  <a:pt x="1320921" y="0"/>
                </a:moveTo>
                <a:lnTo>
                  <a:pt x="1320921" y="722811"/>
                </a:lnTo>
                <a:lnTo>
                  <a:pt x="0" y="722811"/>
                </a:lnTo>
                <a:lnTo>
                  <a:pt x="0" y="0"/>
                </a:lnTo>
                <a:lnTo>
                  <a:pt x="1320921" y="0"/>
                </a:lnTo>
                <a:close/>
              </a:path>
            </a:pathLst>
          </a:custGeom>
        </p:spPr>
      </p:pic>
      <p:pic>
        <p:nvPicPr>
          <p:cNvPr id="43" name="图片 42">
            <a:extLst>
              <a:ext uri="{FF2B5EF4-FFF2-40B4-BE49-F238E27FC236}">
                <a16:creationId xmlns:a16="http://schemas.microsoft.com/office/drawing/2014/main" xmlns="" id="{8B5E59D4-BFBE-4688-BAF2-1AF73CE9E0CB}"/>
              </a:ext>
            </a:extLst>
          </p:cNvPr>
          <p:cNvPicPr>
            <a:picLocks noChangeAspect="1"/>
          </p:cNvPicPr>
          <p:nvPr/>
        </p:nvPicPr>
        <p:blipFill>
          <a:blip r:embed="rId6" cstate="print">
            <a:extLst>
              <a:ext uri="{28A0092B-C50C-407E-A947-70E740481C1C}">
                <a14:useLocalDpi xmlns:a14="http://schemas.microsoft.com/office/drawing/2010/main" val="0"/>
              </a:ext>
            </a:extLst>
          </a:blip>
          <a:srcRect l="-2089" t="62861" r="61823" b="-2461"/>
          <a:stretch>
            <a:fillRect/>
          </a:stretch>
        </p:blipFill>
        <p:spPr>
          <a:xfrm rot="16200000">
            <a:off x="6425401" y="4488425"/>
            <a:ext cx="1393192" cy="770698"/>
          </a:xfrm>
          <a:custGeom>
            <a:avLst/>
            <a:gdLst>
              <a:gd name="connsiteX0" fmla="*/ 1393192 w 1393192"/>
              <a:gd name="connsiteY0" fmla="*/ 722811 h 770698"/>
              <a:gd name="connsiteX1" fmla="*/ 1393192 w 1393192"/>
              <a:gd name="connsiteY1" fmla="*/ 770698 h 770698"/>
              <a:gd name="connsiteX2" fmla="*/ 0 w 1393192"/>
              <a:gd name="connsiteY2" fmla="*/ 770698 h 770698"/>
              <a:gd name="connsiteX3" fmla="*/ 0 w 1393192"/>
              <a:gd name="connsiteY3" fmla="*/ 0 h 770698"/>
              <a:gd name="connsiteX4" fmla="*/ 72271 w 1393192"/>
              <a:gd name="connsiteY4" fmla="*/ 0 h 770698"/>
              <a:gd name="connsiteX5" fmla="*/ 72271 w 1393192"/>
              <a:gd name="connsiteY5" fmla="*/ 722811 h 770698"/>
              <a:gd name="connsiteX6" fmla="*/ 1393192 w 1393192"/>
              <a:gd name="connsiteY6" fmla="*/ 722811 h 77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192" h="770698">
                <a:moveTo>
                  <a:pt x="1393192" y="722811"/>
                </a:moveTo>
                <a:lnTo>
                  <a:pt x="1393192" y="770698"/>
                </a:lnTo>
                <a:lnTo>
                  <a:pt x="0" y="770698"/>
                </a:lnTo>
                <a:lnTo>
                  <a:pt x="0" y="0"/>
                </a:lnTo>
                <a:lnTo>
                  <a:pt x="72271" y="0"/>
                </a:lnTo>
                <a:lnTo>
                  <a:pt x="72271" y="722811"/>
                </a:lnTo>
                <a:lnTo>
                  <a:pt x="1393192" y="722811"/>
                </a:lnTo>
                <a:close/>
              </a:path>
            </a:pathLst>
          </a:custGeom>
        </p:spPr>
      </p:pic>
      <p:pic>
        <p:nvPicPr>
          <p:cNvPr id="45" name="图片 44">
            <a:extLst>
              <a:ext uri="{FF2B5EF4-FFF2-40B4-BE49-F238E27FC236}">
                <a16:creationId xmlns:a16="http://schemas.microsoft.com/office/drawing/2014/main" xmlns="" id="{45897F6D-61A2-48C5-9117-A07A4F4150D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rot="16200000">
            <a:off x="4756368" y="3049009"/>
            <a:ext cx="3459957" cy="1946225"/>
          </a:xfrm>
          <a:custGeom>
            <a:avLst/>
            <a:gdLst>
              <a:gd name="connsiteX0" fmla="*/ 3459957 w 3459957"/>
              <a:gd name="connsiteY0" fmla="*/ 0 h 1946225"/>
              <a:gd name="connsiteX1" fmla="*/ 3459956 w 3459957"/>
              <a:gd name="connsiteY1" fmla="*/ 1946225 h 1946225"/>
              <a:gd name="connsiteX2" fmla="*/ 1320921 w 3459957"/>
              <a:gd name="connsiteY2" fmla="*/ 1946225 h 1946225"/>
              <a:gd name="connsiteX3" fmla="*/ 1320921 w 3459957"/>
              <a:gd name="connsiteY3" fmla="*/ 1223414 h 1946225"/>
              <a:gd name="connsiteX4" fmla="*/ 0 w 3459957"/>
              <a:gd name="connsiteY4" fmla="*/ 1223414 h 1946225"/>
              <a:gd name="connsiteX5" fmla="*/ 0 w 3459957"/>
              <a:gd name="connsiteY5" fmla="*/ 0 h 1946225"/>
              <a:gd name="connsiteX6" fmla="*/ 3459957 w 3459957"/>
              <a:gd name="connsiteY6" fmla="*/ 0 h 19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9957" h="1946225">
                <a:moveTo>
                  <a:pt x="3459957" y="0"/>
                </a:moveTo>
                <a:lnTo>
                  <a:pt x="3459956" y="1946225"/>
                </a:lnTo>
                <a:lnTo>
                  <a:pt x="1320921" y="1946225"/>
                </a:lnTo>
                <a:lnTo>
                  <a:pt x="1320921" y="1223414"/>
                </a:lnTo>
                <a:lnTo>
                  <a:pt x="0" y="1223414"/>
                </a:lnTo>
                <a:lnTo>
                  <a:pt x="0" y="0"/>
                </a:lnTo>
                <a:lnTo>
                  <a:pt x="3459957" y="0"/>
                </a:lnTo>
                <a:close/>
              </a:path>
            </a:pathLst>
          </a:custGeom>
        </p:spPr>
      </p:pic>
      <p:pic>
        <p:nvPicPr>
          <p:cNvPr id="50" name="图片 49">
            <a:extLst>
              <a:ext uri="{FF2B5EF4-FFF2-40B4-BE49-F238E27FC236}">
                <a16:creationId xmlns:a16="http://schemas.microsoft.com/office/drawing/2014/main" xmlns="" id="{6451C61B-0B4F-4589-9DA2-415BEE6AF081}"/>
              </a:ext>
            </a:extLst>
          </p:cNvPr>
          <p:cNvPicPr>
            <a:picLocks noChangeAspect="1"/>
          </p:cNvPicPr>
          <p:nvPr/>
        </p:nvPicPr>
        <p:blipFill>
          <a:blip r:embed="rId7" cstate="print">
            <a:extLst>
              <a:ext uri="{28A0092B-C50C-407E-A947-70E740481C1C}">
                <a14:useLocalDpi xmlns:a14="http://schemas.microsoft.com/office/drawing/2010/main" val="0"/>
              </a:ext>
            </a:extLst>
          </a:blip>
          <a:srcRect t="-1073" r="-1273"/>
          <a:stretch>
            <a:fillRect/>
          </a:stretch>
        </p:blipFill>
        <p:spPr>
          <a:xfrm rot="16200000">
            <a:off x="7466146" y="3460977"/>
            <a:ext cx="1960975" cy="3479278"/>
          </a:xfrm>
          <a:custGeom>
            <a:avLst/>
            <a:gdLst>
              <a:gd name="connsiteX0" fmla="*/ 1936325 w 1960975"/>
              <a:gd name="connsiteY0" fmla="*/ 795170 h 3479278"/>
              <a:gd name="connsiteX1" fmla="*/ 1936325 w 1960975"/>
              <a:gd name="connsiteY1" fmla="*/ 3479278 h 3479278"/>
              <a:gd name="connsiteX2" fmla="*/ 0 w 1960975"/>
              <a:gd name="connsiteY2" fmla="*/ 3479277 h 3479278"/>
              <a:gd name="connsiteX3" fmla="*/ 0 w 1960975"/>
              <a:gd name="connsiteY3" fmla="*/ 36922 h 3479278"/>
              <a:gd name="connsiteX4" fmla="*/ 1138115 w 1960975"/>
              <a:gd name="connsiteY4" fmla="*/ 36922 h 3479278"/>
              <a:gd name="connsiteX5" fmla="*/ 1960975 w 1960975"/>
              <a:gd name="connsiteY5" fmla="*/ 0 h 3479278"/>
              <a:gd name="connsiteX6" fmla="*/ 1960975 w 1960975"/>
              <a:gd name="connsiteY6" fmla="*/ 818587 h 3479278"/>
              <a:gd name="connsiteX7" fmla="*/ 1936325 w 1960975"/>
              <a:gd name="connsiteY7" fmla="*/ 795170 h 3479278"/>
              <a:gd name="connsiteX8" fmla="*/ 1936325 w 1960975"/>
              <a:gd name="connsiteY8" fmla="*/ 36922 h 3479278"/>
              <a:gd name="connsiteX9" fmla="*/ 1138115 w 1960975"/>
              <a:gd name="connsiteY9" fmla="*/ 36922 h 3479278"/>
              <a:gd name="connsiteX10" fmla="*/ 1099791 w 1960975"/>
              <a:gd name="connsiteY10" fmla="*/ 516 h 347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0975" h="3479278">
                <a:moveTo>
                  <a:pt x="1936325" y="795170"/>
                </a:moveTo>
                <a:lnTo>
                  <a:pt x="1936325" y="3479278"/>
                </a:lnTo>
                <a:lnTo>
                  <a:pt x="0" y="3479277"/>
                </a:lnTo>
                <a:lnTo>
                  <a:pt x="0" y="36922"/>
                </a:lnTo>
                <a:lnTo>
                  <a:pt x="1138115" y="36922"/>
                </a:lnTo>
                <a:close/>
                <a:moveTo>
                  <a:pt x="1960975" y="0"/>
                </a:moveTo>
                <a:lnTo>
                  <a:pt x="1960975" y="818587"/>
                </a:lnTo>
                <a:lnTo>
                  <a:pt x="1936325" y="795170"/>
                </a:lnTo>
                <a:lnTo>
                  <a:pt x="1936325" y="36922"/>
                </a:lnTo>
                <a:lnTo>
                  <a:pt x="1138115" y="36922"/>
                </a:lnTo>
                <a:lnTo>
                  <a:pt x="1099791" y="516"/>
                </a:lnTo>
                <a:close/>
              </a:path>
            </a:pathLst>
          </a:custGeom>
        </p:spPr>
      </p:pic>
      <p:pic>
        <p:nvPicPr>
          <p:cNvPr id="47" name="图片 46">
            <a:extLst>
              <a:ext uri="{FF2B5EF4-FFF2-40B4-BE49-F238E27FC236}">
                <a16:creationId xmlns:a16="http://schemas.microsoft.com/office/drawing/2014/main" xmlns="" id="{DA066A13-90CF-4880-A66E-2DF0DC84913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rot="16200000">
            <a:off x="7183051" y="911655"/>
            <a:ext cx="1946226" cy="3459958"/>
          </a:xfrm>
          <a:custGeom>
            <a:avLst/>
            <a:gdLst>
              <a:gd name="connsiteX0" fmla="*/ 1946226 w 1946226"/>
              <a:gd name="connsiteY0" fmla="*/ 0 h 3459958"/>
              <a:gd name="connsiteX1" fmla="*/ 1946226 w 1946226"/>
              <a:gd name="connsiteY1" fmla="*/ 3459958 h 3459958"/>
              <a:gd name="connsiteX2" fmla="*/ 0 w 1946226"/>
              <a:gd name="connsiteY2" fmla="*/ 3459958 h 3459958"/>
              <a:gd name="connsiteX3" fmla="*/ 0 w 1946226"/>
              <a:gd name="connsiteY3" fmla="*/ 878326 h 3459958"/>
              <a:gd name="connsiteX4" fmla="*/ 910592 w 1946226"/>
              <a:gd name="connsiteY4" fmla="*/ 0 h 3459958"/>
              <a:gd name="connsiteX5" fmla="*/ 1946226 w 1946226"/>
              <a:gd name="connsiteY5" fmla="*/ 0 h 345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6226" h="3459958">
                <a:moveTo>
                  <a:pt x="1946226" y="0"/>
                </a:moveTo>
                <a:lnTo>
                  <a:pt x="1946226" y="3459958"/>
                </a:lnTo>
                <a:lnTo>
                  <a:pt x="0" y="3459958"/>
                </a:lnTo>
                <a:lnTo>
                  <a:pt x="0" y="878326"/>
                </a:lnTo>
                <a:lnTo>
                  <a:pt x="910592" y="0"/>
                </a:lnTo>
                <a:lnTo>
                  <a:pt x="1946226" y="0"/>
                </a:lnTo>
                <a:close/>
              </a:path>
            </a:pathLst>
          </a:custGeom>
        </p:spPr>
      </p:pic>
      <p:sp>
        <p:nvSpPr>
          <p:cNvPr id="48" name="流程图: 终止 47">
            <a:extLst>
              <a:ext uri="{FF2B5EF4-FFF2-40B4-BE49-F238E27FC236}">
                <a16:creationId xmlns:a16="http://schemas.microsoft.com/office/drawing/2014/main" xmlns="" id="{88216C50-B632-492D-BE16-985A4EF94268}"/>
              </a:ext>
            </a:extLst>
          </p:cNvPr>
          <p:cNvSpPr/>
          <p:nvPr/>
        </p:nvSpPr>
        <p:spPr>
          <a:xfrm>
            <a:off x="1407845" y="1476521"/>
            <a:ext cx="1347425" cy="354890"/>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原始图像</a:t>
            </a:r>
          </a:p>
        </p:txBody>
      </p:sp>
      <p:sp>
        <p:nvSpPr>
          <p:cNvPr id="51" name="流程图: 决策 50">
            <a:extLst>
              <a:ext uri="{FF2B5EF4-FFF2-40B4-BE49-F238E27FC236}">
                <a16:creationId xmlns:a16="http://schemas.microsoft.com/office/drawing/2014/main" xmlns="" id="{07DF8E31-4A01-43FA-BC6A-FDF25547E82E}"/>
              </a:ext>
            </a:extLst>
          </p:cNvPr>
          <p:cNvSpPr/>
          <p:nvPr/>
        </p:nvSpPr>
        <p:spPr>
          <a:xfrm>
            <a:off x="1355798" y="2057516"/>
            <a:ext cx="1445003" cy="733895"/>
          </a:xfrm>
          <a:prstGeom prst="flowChartDecision">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初始化</a:t>
            </a:r>
          </a:p>
        </p:txBody>
      </p:sp>
      <p:sp>
        <p:nvSpPr>
          <p:cNvPr id="53" name="流程图: 过程 52">
            <a:extLst>
              <a:ext uri="{FF2B5EF4-FFF2-40B4-BE49-F238E27FC236}">
                <a16:creationId xmlns:a16="http://schemas.microsoft.com/office/drawing/2014/main" xmlns="" id="{82D19E48-1069-4328-BEF4-91A1518E6215}"/>
              </a:ext>
            </a:extLst>
          </p:cNvPr>
          <p:cNvSpPr/>
          <p:nvPr/>
        </p:nvSpPr>
        <p:spPr>
          <a:xfrm>
            <a:off x="1455973" y="3041585"/>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图像矫正</a:t>
            </a:r>
          </a:p>
        </p:txBody>
      </p:sp>
      <p:sp>
        <p:nvSpPr>
          <p:cNvPr id="54" name="流程图: 过程 53">
            <a:extLst>
              <a:ext uri="{FF2B5EF4-FFF2-40B4-BE49-F238E27FC236}">
                <a16:creationId xmlns:a16="http://schemas.microsoft.com/office/drawing/2014/main" xmlns="" id="{CB4450DE-79E8-4C8C-88A3-53D472FAD354}"/>
              </a:ext>
            </a:extLst>
          </p:cNvPr>
          <p:cNvSpPr/>
          <p:nvPr/>
        </p:nvSpPr>
        <p:spPr>
          <a:xfrm>
            <a:off x="1455973" y="3645490"/>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透视变换</a:t>
            </a:r>
          </a:p>
        </p:txBody>
      </p:sp>
      <p:sp>
        <p:nvSpPr>
          <p:cNvPr id="56" name="流程图: 过程 55">
            <a:extLst>
              <a:ext uri="{FF2B5EF4-FFF2-40B4-BE49-F238E27FC236}">
                <a16:creationId xmlns:a16="http://schemas.microsoft.com/office/drawing/2014/main" xmlns="" id="{F7B4B5EB-CAF2-49FE-86C7-17EACA8EC207}"/>
              </a:ext>
            </a:extLst>
          </p:cNvPr>
          <p:cNvSpPr/>
          <p:nvPr/>
        </p:nvSpPr>
        <p:spPr>
          <a:xfrm>
            <a:off x="1461994" y="4273536"/>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图像拼接</a:t>
            </a:r>
          </a:p>
        </p:txBody>
      </p:sp>
      <p:sp>
        <p:nvSpPr>
          <p:cNvPr id="57" name="流程图: 过程 56">
            <a:extLst>
              <a:ext uri="{FF2B5EF4-FFF2-40B4-BE49-F238E27FC236}">
                <a16:creationId xmlns:a16="http://schemas.microsoft.com/office/drawing/2014/main" xmlns="" id="{730881CF-EB39-4EC3-8437-C691CC917B7E}"/>
              </a:ext>
            </a:extLst>
          </p:cNvPr>
          <p:cNvSpPr/>
          <p:nvPr/>
        </p:nvSpPr>
        <p:spPr>
          <a:xfrm>
            <a:off x="1468005" y="4948347"/>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图像融合</a:t>
            </a:r>
          </a:p>
        </p:txBody>
      </p:sp>
      <p:sp>
        <p:nvSpPr>
          <p:cNvPr id="59" name="流程图: 过程 58">
            <a:extLst>
              <a:ext uri="{FF2B5EF4-FFF2-40B4-BE49-F238E27FC236}">
                <a16:creationId xmlns:a16="http://schemas.microsoft.com/office/drawing/2014/main" xmlns="" id="{1F70529D-C060-4F7F-9583-E963596A7F51}"/>
              </a:ext>
            </a:extLst>
          </p:cNvPr>
          <p:cNvSpPr/>
          <p:nvPr/>
        </p:nvSpPr>
        <p:spPr>
          <a:xfrm>
            <a:off x="1468005" y="5570370"/>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图像剪裁</a:t>
            </a:r>
          </a:p>
        </p:txBody>
      </p:sp>
      <p:sp>
        <p:nvSpPr>
          <p:cNvPr id="60" name="流程图: 过程 59">
            <a:extLst>
              <a:ext uri="{FF2B5EF4-FFF2-40B4-BE49-F238E27FC236}">
                <a16:creationId xmlns:a16="http://schemas.microsoft.com/office/drawing/2014/main" xmlns="" id="{D5DD9437-86D1-4030-8F5B-F4FC93C6038B}"/>
              </a:ext>
            </a:extLst>
          </p:cNvPr>
          <p:cNvSpPr/>
          <p:nvPr/>
        </p:nvSpPr>
        <p:spPr>
          <a:xfrm>
            <a:off x="3318194" y="3028150"/>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生成</a:t>
            </a:r>
            <a:r>
              <a:rPr lang="en-US" altLang="zh-CN" dirty="0">
                <a:solidFill>
                  <a:schemeClr val="accent1"/>
                </a:solidFill>
              </a:rPr>
              <a:t>mask</a:t>
            </a:r>
            <a:endParaRPr lang="zh-CN" altLang="en-US" dirty="0">
              <a:solidFill>
                <a:schemeClr val="accent1"/>
              </a:solidFill>
            </a:endParaRPr>
          </a:p>
        </p:txBody>
      </p:sp>
      <p:sp>
        <p:nvSpPr>
          <p:cNvPr id="62" name="流程图: 终止 61">
            <a:extLst>
              <a:ext uri="{FF2B5EF4-FFF2-40B4-BE49-F238E27FC236}">
                <a16:creationId xmlns:a16="http://schemas.microsoft.com/office/drawing/2014/main" xmlns="" id="{3653A36F-7D08-494E-88E1-68914E36DDC6}"/>
              </a:ext>
            </a:extLst>
          </p:cNvPr>
          <p:cNvSpPr/>
          <p:nvPr/>
        </p:nvSpPr>
        <p:spPr>
          <a:xfrm>
            <a:off x="1425898" y="6241111"/>
            <a:ext cx="1347425" cy="354890"/>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拼接图像</a:t>
            </a:r>
          </a:p>
        </p:txBody>
      </p:sp>
      <p:cxnSp>
        <p:nvCxnSpPr>
          <p:cNvPr id="63" name="直接箭头连接符 62">
            <a:extLst>
              <a:ext uri="{FF2B5EF4-FFF2-40B4-BE49-F238E27FC236}">
                <a16:creationId xmlns:a16="http://schemas.microsoft.com/office/drawing/2014/main" xmlns="" id="{5D3817F6-9B28-454A-8130-EBDE412FFFA3}"/>
              </a:ext>
            </a:extLst>
          </p:cNvPr>
          <p:cNvCxnSpPr>
            <a:cxnSpLocks/>
            <a:stCxn id="48" idx="2"/>
            <a:endCxn id="51" idx="0"/>
          </p:cNvCxnSpPr>
          <p:nvPr/>
        </p:nvCxnSpPr>
        <p:spPr>
          <a:xfrm flipH="1">
            <a:off x="2078300" y="1831411"/>
            <a:ext cx="3258" cy="226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xmlns="" id="{96AED23F-34E6-4834-8325-003E0232CE3B}"/>
              </a:ext>
            </a:extLst>
          </p:cNvPr>
          <p:cNvCxnSpPr>
            <a:cxnSpLocks/>
            <a:stCxn id="51" idx="2"/>
            <a:endCxn id="53" idx="0"/>
          </p:cNvCxnSpPr>
          <p:nvPr/>
        </p:nvCxnSpPr>
        <p:spPr>
          <a:xfrm>
            <a:off x="2078300" y="2791411"/>
            <a:ext cx="9268" cy="2501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xmlns="" id="{60C15242-4B46-4813-BC2A-C73EC278A153}"/>
              </a:ext>
            </a:extLst>
          </p:cNvPr>
          <p:cNvCxnSpPr>
            <a:cxnSpLocks/>
            <a:stCxn id="53" idx="2"/>
            <a:endCxn id="54" idx="0"/>
          </p:cNvCxnSpPr>
          <p:nvPr/>
        </p:nvCxnSpPr>
        <p:spPr>
          <a:xfrm>
            <a:off x="2087568" y="3426589"/>
            <a:ext cx="0" cy="2189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xmlns="" id="{8370368F-9CC5-437C-B566-A0D6DC73CF78}"/>
              </a:ext>
            </a:extLst>
          </p:cNvPr>
          <p:cNvCxnSpPr>
            <a:cxnSpLocks/>
            <a:stCxn id="54" idx="2"/>
            <a:endCxn id="56" idx="0"/>
          </p:cNvCxnSpPr>
          <p:nvPr/>
        </p:nvCxnSpPr>
        <p:spPr>
          <a:xfrm>
            <a:off x="2087568" y="4030494"/>
            <a:ext cx="6021" cy="243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xmlns="" id="{3A979BB9-07C0-4CDA-910A-F2EB69E0BA09}"/>
              </a:ext>
            </a:extLst>
          </p:cNvPr>
          <p:cNvCxnSpPr>
            <a:cxnSpLocks/>
            <a:stCxn id="56" idx="2"/>
            <a:endCxn id="57" idx="0"/>
          </p:cNvCxnSpPr>
          <p:nvPr/>
        </p:nvCxnSpPr>
        <p:spPr>
          <a:xfrm>
            <a:off x="2093589" y="4658540"/>
            <a:ext cx="6011" cy="2898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xmlns="" id="{2056C2A9-C306-41A3-B246-5B00846198B6}"/>
              </a:ext>
            </a:extLst>
          </p:cNvPr>
          <p:cNvCxnSpPr>
            <a:cxnSpLocks/>
            <a:stCxn id="57" idx="2"/>
            <a:endCxn id="59" idx="0"/>
          </p:cNvCxnSpPr>
          <p:nvPr/>
        </p:nvCxnSpPr>
        <p:spPr>
          <a:xfrm>
            <a:off x="2099600" y="5333351"/>
            <a:ext cx="0" cy="237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xmlns="" id="{9B8CFFC6-2FEA-4E10-BCC0-E204BBC0B1CA}"/>
              </a:ext>
            </a:extLst>
          </p:cNvPr>
          <p:cNvCxnSpPr>
            <a:cxnSpLocks/>
            <a:stCxn id="59" idx="2"/>
            <a:endCxn id="62" idx="0"/>
          </p:cNvCxnSpPr>
          <p:nvPr/>
        </p:nvCxnSpPr>
        <p:spPr>
          <a:xfrm>
            <a:off x="2099600" y="5955374"/>
            <a:ext cx="11" cy="285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xmlns="" id="{E3BBC880-501D-4E92-9ABA-A604ECAB61BC}"/>
              </a:ext>
            </a:extLst>
          </p:cNvPr>
          <p:cNvSpPr txBox="1"/>
          <p:nvPr/>
        </p:nvSpPr>
        <p:spPr>
          <a:xfrm>
            <a:off x="2819664" y="2014312"/>
            <a:ext cx="415498" cy="369332"/>
          </a:xfrm>
          <a:prstGeom prst="rect">
            <a:avLst/>
          </a:prstGeom>
          <a:noFill/>
        </p:spPr>
        <p:txBody>
          <a:bodyPr wrap="none" rtlCol="0">
            <a:spAutoFit/>
          </a:bodyPr>
          <a:lstStyle/>
          <a:p>
            <a:r>
              <a:rPr lang="zh-CN" altLang="en-US" dirty="0">
                <a:solidFill>
                  <a:schemeClr val="accent1"/>
                </a:solidFill>
              </a:rPr>
              <a:t>是</a:t>
            </a:r>
          </a:p>
        </p:txBody>
      </p:sp>
      <p:sp>
        <p:nvSpPr>
          <p:cNvPr id="75" name="文本框 74">
            <a:extLst>
              <a:ext uri="{FF2B5EF4-FFF2-40B4-BE49-F238E27FC236}">
                <a16:creationId xmlns:a16="http://schemas.microsoft.com/office/drawing/2014/main" xmlns="" id="{C069711B-5E8E-4815-B6E1-EE626A77D01B}"/>
              </a:ext>
            </a:extLst>
          </p:cNvPr>
          <p:cNvSpPr txBox="1"/>
          <p:nvPr/>
        </p:nvSpPr>
        <p:spPr>
          <a:xfrm>
            <a:off x="1571705" y="2695395"/>
            <a:ext cx="415498" cy="369332"/>
          </a:xfrm>
          <a:prstGeom prst="rect">
            <a:avLst/>
          </a:prstGeom>
          <a:noFill/>
        </p:spPr>
        <p:txBody>
          <a:bodyPr wrap="none" rtlCol="0">
            <a:spAutoFit/>
          </a:bodyPr>
          <a:lstStyle/>
          <a:p>
            <a:r>
              <a:rPr lang="zh-CN" altLang="en-US" dirty="0">
                <a:solidFill>
                  <a:schemeClr val="accent1"/>
                </a:solidFill>
              </a:rPr>
              <a:t>否</a:t>
            </a:r>
          </a:p>
        </p:txBody>
      </p:sp>
      <p:cxnSp>
        <p:nvCxnSpPr>
          <p:cNvPr id="76" name="直接箭头连接符 75">
            <a:extLst>
              <a:ext uri="{FF2B5EF4-FFF2-40B4-BE49-F238E27FC236}">
                <a16:creationId xmlns:a16="http://schemas.microsoft.com/office/drawing/2014/main" xmlns="" id="{5A847A81-16B7-4319-8CDD-D76034923518}"/>
              </a:ext>
            </a:extLst>
          </p:cNvPr>
          <p:cNvCxnSpPr>
            <a:cxnSpLocks/>
            <a:endCxn id="53" idx="3"/>
          </p:cNvCxnSpPr>
          <p:nvPr/>
        </p:nvCxnSpPr>
        <p:spPr>
          <a:xfrm flipH="1" flipV="1">
            <a:off x="2719163" y="3234087"/>
            <a:ext cx="599032" cy="24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xmlns="" id="{FF0F9A55-F833-4532-B9C9-B1CDA093A524}"/>
              </a:ext>
            </a:extLst>
          </p:cNvPr>
          <p:cNvCxnSpPr>
            <a:stCxn id="51" idx="3"/>
            <a:endCxn id="60" idx="0"/>
          </p:cNvCxnSpPr>
          <p:nvPr/>
        </p:nvCxnSpPr>
        <p:spPr>
          <a:xfrm>
            <a:off x="2800801" y="2424464"/>
            <a:ext cx="1148988" cy="60368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6815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EDD7880A-3C81-494D-91C3-F586949A4221}"/>
              </a:ext>
            </a:extLst>
          </p:cNvPr>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a:extLst>
              <a:ext uri="{FF2B5EF4-FFF2-40B4-BE49-F238E27FC236}">
                <a16:creationId xmlns:a16="http://schemas.microsoft.com/office/drawing/2014/main" xmlns="" id="{42B59472-B45C-4968-9A40-CE90FAADFF48}"/>
              </a:ext>
            </a:extLst>
          </p:cNvPr>
          <p:cNvGrpSpPr/>
          <p:nvPr/>
        </p:nvGrpSpPr>
        <p:grpSpPr>
          <a:xfrm>
            <a:off x="685912" y="1192359"/>
            <a:ext cx="8077088" cy="58057"/>
            <a:chOff x="798286" y="827315"/>
            <a:chExt cx="8077088" cy="58057"/>
          </a:xfrm>
        </p:grpSpPr>
        <p:sp>
          <p:nvSpPr>
            <p:cNvPr id="11" name="矩形 10">
              <a:extLst>
                <a:ext uri="{FF2B5EF4-FFF2-40B4-BE49-F238E27FC236}">
                  <a16:creationId xmlns:a16="http://schemas.microsoft.com/office/drawing/2014/main" xmlns="" id="{C41920C9-1678-482E-A332-22399AF28122}"/>
                </a:ext>
              </a:extLst>
            </p:cNvPr>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xmlns="" id="{B515FEE7-D938-42B2-B866-C164417F439B}"/>
                </a:ext>
              </a:extLst>
            </p:cNvPr>
            <p:cNvCxnSpPr>
              <a:cxnSpLocks/>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xmlns="" id="{317E93B7-D784-4962-BC35-8148A7D9A662}"/>
              </a:ext>
            </a:extLst>
          </p:cNvPr>
          <p:cNvSpPr/>
          <p:nvPr/>
        </p:nvSpPr>
        <p:spPr>
          <a:xfrm>
            <a:off x="576302" y="470348"/>
            <a:ext cx="383310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固定拼接</a:t>
            </a:r>
          </a:p>
        </p:txBody>
      </p:sp>
      <p:pic>
        <p:nvPicPr>
          <p:cNvPr id="15" name="图形 14">
            <a:extLst>
              <a:ext uri="{FF2B5EF4-FFF2-40B4-BE49-F238E27FC236}">
                <a16:creationId xmlns:a16="http://schemas.microsoft.com/office/drawing/2014/main" xmlns="" id="{01FD84C4-EE15-41EB-B03C-4A7875AD48B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831494" y="1190491"/>
            <a:ext cx="2685492" cy="100800"/>
          </a:xfrm>
          <a:prstGeom prst="rect">
            <a:avLst/>
          </a:prstGeom>
        </p:spPr>
      </p:pic>
      <p:sp>
        <p:nvSpPr>
          <p:cNvPr id="37" name="流程图: 过程 36">
            <a:extLst>
              <a:ext uri="{FF2B5EF4-FFF2-40B4-BE49-F238E27FC236}">
                <a16:creationId xmlns:a16="http://schemas.microsoft.com/office/drawing/2014/main" xmlns="" id="{9F6B23C4-BDC8-42B3-BAFB-D52C749CDFAB}"/>
              </a:ext>
            </a:extLst>
          </p:cNvPr>
          <p:cNvSpPr/>
          <p:nvPr/>
        </p:nvSpPr>
        <p:spPr>
          <a:xfrm>
            <a:off x="1300933" y="5480597"/>
            <a:ext cx="1535392" cy="579973"/>
          </a:xfrm>
          <a:prstGeom prst="flowChartProcess">
            <a:avLst/>
          </a:prstGeom>
          <a:noFill/>
          <a:ln w="1905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xmlns="" id="{21B59491-B63F-44FA-8B4E-AFAE278F8019}"/>
              </a:ext>
            </a:extLst>
          </p:cNvPr>
          <p:cNvPicPr>
            <a:picLocks noChangeAspect="1"/>
          </p:cNvPicPr>
          <p:nvPr/>
        </p:nvPicPr>
        <p:blipFill>
          <a:blip r:embed="rId5" cstate="print">
            <a:extLst>
              <a:ext uri="{28A0092B-C50C-407E-A947-70E740481C1C}">
                <a14:useLocalDpi xmlns:a14="http://schemas.microsoft.com/office/drawing/2010/main" val="0"/>
              </a:ext>
            </a:extLst>
          </a:blip>
          <a:srcRect t="62861" r="61823"/>
          <a:stretch>
            <a:fillRect/>
          </a:stretch>
        </p:blipFill>
        <p:spPr>
          <a:xfrm rot="16200000">
            <a:off x="6415739" y="4704832"/>
            <a:ext cx="1320921" cy="722811"/>
          </a:xfrm>
          <a:custGeom>
            <a:avLst/>
            <a:gdLst>
              <a:gd name="connsiteX0" fmla="*/ 1320921 w 1320921"/>
              <a:gd name="connsiteY0" fmla="*/ 0 h 722811"/>
              <a:gd name="connsiteX1" fmla="*/ 1320921 w 1320921"/>
              <a:gd name="connsiteY1" fmla="*/ 722811 h 722811"/>
              <a:gd name="connsiteX2" fmla="*/ 0 w 1320921"/>
              <a:gd name="connsiteY2" fmla="*/ 722811 h 722811"/>
              <a:gd name="connsiteX3" fmla="*/ 0 w 1320921"/>
              <a:gd name="connsiteY3" fmla="*/ 0 h 722811"/>
              <a:gd name="connsiteX4" fmla="*/ 1320921 w 1320921"/>
              <a:gd name="connsiteY4" fmla="*/ 0 h 72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921" h="722811">
                <a:moveTo>
                  <a:pt x="1320921" y="0"/>
                </a:moveTo>
                <a:lnTo>
                  <a:pt x="1320921" y="722811"/>
                </a:lnTo>
                <a:lnTo>
                  <a:pt x="0" y="722811"/>
                </a:lnTo>
                <a:lnTo>
                  <a:pt x="0" y="0"/>
                </a:lnTo>
                <a:lnTo>
                  <a:pt x="1320921" y="0"/>
                </a:lnTo>
                <a:close/>
              </a:path>
            </a:pathLst>
          </a:custGeom>
        </p:spPr>
      </p:pic>
      <p:pic>
        <p:nvPicPr>
          <p:cNvPr id="43" name="图片 42">
            <a:extLst>
              <a:ext uri="{FF2B5EF4-FFF2-40B4-BE49-F238E27FC236}">
                <a16:creationId xmlns:a16="http://schemas.microsoft.com/office/drawing/2014/main" xmlns="" id="{8B5E59D4-BFBE-4688-BAF2-1AF73CE9E0CB}"/>
              </a:ext>
            </a:extLst>
          </p:cNvPr>
          <p:cNvPicPr>
            <a:picLocks noChangeAspect="1"/>
          </p:cNvPicPr>
          <p:nvPr/>
        </p:nvPicPr>
        <p:blipFill>
          <a:blip r:embed="rId6" cstate="print">
            <a:extLst>
              <a:ext uri="{28A0092B-C50C-407E-A947-70E740481C1C}">
                <a14:useLocalDpi xmlns:a14="http://schemas.microsoft.com/office/drawing/2010/main" val="0"/>
              </a:ext>
            </a:extLst>
          </a:blip>
          <a:srcRect l="-2089" t="62861" r="61823" b="-2461"/>
          <a:stretch>
            <a:fillRect/>
          </a:stretch>
        </p:blipFill>
        <p:spPr>
          <a:xfrm rot="16200000">
            <a:off x="6425401" y="4488425"/>
            <a:ext cx="1393192" cy="770698"/>
          </a:xfrm>
          <a:custGeom>
            <a:avLst/>
            <a:gdLst>
              <a:gd name="connsiteX0" fmla="*/ 1393192 w 1393192"/>
              <a:gd name="connsiteY0" fmla="*/ 722811 h 770698"/>
              <a:gd name="connsiteX1" fmla="*/ 1393192 w 1393192"/>
              <a:gd name="connsiteY1" fmla="*/ 770698 h 770698"/>
              <a:gd name="connsiteX2" fmla="*/ 0 w 1393192"/>
              <a:gd name="connsiteY2" fmla="*/ 770698 h 770698"/>
              <a:gd name="connsiteX3" fmla="*/ 0 w 1393192"/>
              <a:gd name="connsiteY3" fmla="*/ 0 h 770698"/>
              <a:gd name="connsiteX4" fmla="*/ 72271 w 1393192"/>
              <a:gd name="connsiteY4" fmla="*/ 0 h 770698"/>
              <a:gd name="connsiteX5" fmla="*/ 72271 w 1393192"/>
              <a:gd name="connsiteY5" fmla="*/ 722811 h 770698"/>
              <a:gd name="connsiteX6" fmla="*/ 1393192 w 1393192"/>
              <a:gd name="connsiteY6" fmla="*/ 722811 h 77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192" h="770698">
                <a:moveTo>
                  <a:pt x="1393192" y="722811"/>
                </a:moveTo>
                <a:lnTo>
                  <a:pt x="1393192" y="770698"/>
                </a:lnTo>
                <a:lnTo>
                  <a:pt x="0" y="770698"/>
                </a:lnTo>
                <a:lnTo>
                  <a:pt x="0" y="0"/>
                </a:lnTo>
                <a:lnTo>
                  <a:pt x="72271" y="0"/>
                </a:lnTo>
                <a:lnTo>
                  <a:pt x="72271" y="722811"/>
                </a:lnTo>
                <a:lnTo>
                  <a:pt x="1393192" y="722811"/>
                </a:lnTo>
                <a:close/>
              </a:path>
            </a:pathLst>
          </a:custGeom>
        </p:spPr>
      </p:pic>
      <p:pic>
        <p:nvPicPr>
          <p:cNvPr id="45" name="图片 44">
            <a:extLst>
              <a:ext uri="{FF2B5EF4-FFF2-40B4-BE49-F238E27FC236}">
                <a16:creationId xmlns:a16="http://schemas.microsoft.com/office/drawing/2014/main" xmlns="" id="{45897F6D-61A2-48C5-9117-A07A4F4150D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rot="16200000">
            <a:off x="4756368" y="3023609"/>
            <a:ext cx="3459957" cy="1946225"/>
          </a:xfrm>
          <a:custGeom>
            <a:avLst/>
            <a:gdLst>
              <a:gd name="connsiteX0" fmla="*/ 3459957 w 3459957"/>
              <a:gd name="connsiteY0" fmla="*/ 0 h 1946225"/>
              <a:gd name="connsiteX1" fmla="*/ 3459956 w 3459957"/>
              <a:gd name="connsiteY1" fmla="*/ 1946225 h 1946225"/>
              <a:gd name="connsiteX2" fmla="*/ 1320921 w 3459957"/>
              <a:gd name="connsiteY2" fmla="*/ 1946225 h 1946225"/>
              <a:gd name="connsiteX3" fmla="*/ 1320921 w 3459957"/>
              <a:gd name="connsiteY3" fmla="*/ 1223414 h 1946225"/>
              <a:gd name="connsiteX4" fmla="*/ 0 w 3459957"/>
              <a:gd name="connsiteY4" fmla="*/ 1223414 h 1946225"/>
              <a:gd name="connsiteX5" fmla="*/ 0 w 3459957"/>
              <a:gd name="connsiteY5" fmla="*/ 0 h 1946225"/>
              <a:gd name="connsiteX6" fmla="*/ 3459957 w 3459957"/>
              <a:gd name="connsiteY6" fmla="*/ 0 h 19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9957" h="1946225">
                <a:moveTo>
                  <a:pt x="3459957" y="0"/>
                </a:moveTo>
                <a:lnTo>
                  <a:pt x="3459956" y="1946225"/>
                </a:lnTo>
                <a:lnTo>
                  <a:pt x="1320921" y="1946225"/>
                </a:lnTo>
                <a:lnTo>
                  <a:pt x="1320921" y="1223414"/>
                </a:lnTo>
                <a:lnTo>
                  <a:pt x="0" y="1223414"/>
                </a:lnTo>
                <a:lnTo>
                  <a:pt x="0" y="0"/>
                </a:lnTo>
                <a:lnTo>
                  <a:pt x="3459957" y="0"/>
                </a:lnTo>
                <a:close/>
              </a:path>
            </a:pathLst>
          </a:custGeom>
        </p:spPr>
      </p:pic>
      <p:pic>
        <p:nvPicPr>
          <p:cNvPr id="50" name="图片 49">
            <a:extLst>
              <a:ext uri="{FF2B5EF4-FFF2-40B4-BE49-F238E27FC236}">
                <a16:creationId xmlns:a16="http://schemas.microsoft.com/office/drawing/2014/main" xmlns="" id="{6451C61B-0B4F-4589-9DA2-415BEE6AF081}"/>
              </a:ext>
            </a:extLst>
          </p:cNvPr>
          <p:cNvPicPr>
            <a:picLocks noChangeAspect="1"/>
          </p:cNvPicPr>
          <p:nvPr/>
        </p:nvPicPr>
        <p:blipFill>
          <a:blip r:embed="rId7" cstate="print">
            <a:extLst>
              <a:ext uri="{28A0092B-C50C-407E-A947-70E740481C1C}">
                <a14:useLocalDpi xmlns:a14="http://schemas.microsoft.com/office/drawing/2010/main" val="0"/>
              </a:ext>
            </a:extLst>
          </a:blip>
          <a:srcRect t="-1073" r="-1273"/>
          <a:stretch>
            <a:fillRect/>
          </a:stretch>
        </p:blipFill>
        <p:spPr>
          <a:xfrm rot="16200000">
            <a:off x="7454114" y="3449937"/>
            <a:ext cx="1960975" cy="3479278"/>
          </a:xfrm>
          <a:custGeom>
            <a:avLst/>
            <a:gdLst>
              <a:gd name="connsiteX0" fmla="*/ 1936325 w 1960975"/>
              <a:gd name="connsiteY0" fmla="*/ 795170 h 3479278"/>
              <a:gd name="connsiteX1" fmla="*/ 1936325 w 1960975"/>
              <a:gd name="connsiteY1" fmla="*/ 3479278 h 3479278"/>
              <a:gd name="connsiteX2" fmla="*/ 0 w 1960975"/>
              <a:gd name="connsiteY2" fmla="*/ 3479277 h 3479278"/>
              <a:gd name="connsiteX3" fmla="*/ 0 w 1960975"/>
              <a:gd name="connsiteY3" fmla="*/ 36922 h 3479278"/>
              <a:gd name="connsiteX4" fmla="*/ 1138115 w 1960975"/>
              <a:gd name="connsiteY4" fmla="*/ 36922 h 3479278"/>
              <a:gd name="connsiteX5" fmla="*/ 1960975 w 1960975"/>
              <a:gd name="connsiteY5" fmla="*/ 0 h 3479278"/>
              <a:gd name="connsiteX6" fmla="*/ 1960975 w 1960975"/>
              <a:gd name="connsiteY6" fmla="*/ 818587 h 3479278"/>
              <a:gd name="connsiteX7" fmla="*/ 1936325 w 1960975"/>
              <a:gd name="connsiteY7" fmla="*/ 795170 h 3479278"/>
              <a:gd name="connsiteX8" fmla="*/ 1936325 w 1960975"/>
              <a:gd name="connsiteY8" fmla="*/ 36922 h 3479278"/>
              <a:gd name="connsiteX9" fmla="*/ 1138115 w 1960975"/>
              <a:gd name="connsiteY9" fmla="*/ 36922 h 3479278"/>
              <a:gd name="connsiteX10" fmla="*/ 1099791 w 1960975"/>
              <a:gd name="connsiteY10" fmla="*/ 516 h 347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0975" h="3479278">
                <a:moveTo>
                  <a:pt x="1936325" y="795170"/>
                </a:moveTo>
                <a:lnTo>
                  <a:pt x="1936325" y="3479278"/>
                </a:lnTo>
                <a:lnTo>
                  <a:pt x="0" y="3479277"/>
                </a:lnTo>
                <a:lnTo>
                  <a:pt x="0" y="36922"/>
                </a:lnTo>
                <a:lnTo>
                  <a:pt x="1138115" y="36922"/>
                </a:lnTo>
                <a:close/>
                <a:moveTo>
                  <a:pt x="1960975" y="0"/>
                </a:moveTo>
                <a:lnTo>
                  <a:pt x="1960975" y="818587"/>
                </a:lnTo>
                <a:lnTo>
                  <a:pt x="1936325" y="795170"/>
                </a:lnTo>
                <a:lnTo>
                  <a:pt x="1936325" y="36922"/>
                </a:lnTo>
                <a:lnTo>
                  <a:pt x="1138115" y="36922"/>
                </a:lnTo>
                <a:lnTo>
                  <a:pt x="1099791" y="516"/>
                </a:lnTo>
                <a:close/>
              </a:path>
            </a:pathLst>
          </a:custGeom>
        </p:spPr>
      </p:pic>
      <p:pic>
        <p:nvPicPr>
          <p:cNvPr id="47" name="图片 46">
            <a:extLst>
              <a:ext uri="{FF2B5EF4-FFF2-40B4-BE49-F238E27FC236}">
                <a16:creationId xmlns:a16="http://schemas.microsoft.com/office/drawing/2014/main" xmlns="" id="{DA066A13-90CF-4880-A66E-2DF0DC84913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rot="16200000">
            <a:off x="7183051" y="889530"/>
            <a:ext cx="1946226" cy="3459958"/>
          </a:xfrm>
          <a:custGeom>
            <a:avLst/>
            <a:gdLst>
              <a:gd name="connsiteX0" fmla="*/ 1946226 w 1946226"/>
              <a:gd name="connsiteY0" fmla="*/ 0 h 3459958"/>
              <a:gd name="connsiteX1" fmla="*/ 1946226 w 1946226"/>
              <a:gd name="connsiteY1" fmla="*/ 3459958 h 3459958"/>
              <a:gd name="connsiteX2" fmla="*/ 0 w 1946226"/>
              <a:gd name="connsiteY2" fmla="*/ 3459958 h 3459958"/>
              <a:gd name="connsiteX3" fmla="*/ 0 w 1946226"/>
              <a:gd name="connsiteY3" fmla="*/ 878326 h 3459958"/>
              <a:gd name="connsiteX4" fmla="*/ 910592 w 1946226"/>
              <a:gd name="connsiteY4" fmla="*/ 0 h 3459958"/>
              <a:gd name="connsiteX5" fmla="*/ 1946226 w 1946226"/>
              <a:gd name="connsiteY5" fmla="*/ 0 h 345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6226" h="3459958">
                <a:moveTo>
                  <a:pt x="1946226" y="0"/>
                </a:moveTo>
                <a:lnTo>
                  <a:pt x="1946226" y="3459958"/>
                </a:lnTo>
                <a:lnTo>
                  <a:pt x="0" y="3459958"/>
                </a:lnTo>
                <a:lnTo>
                  <a:pt x="0" y="878326"/>
                </a:lnTo>
                <a:lnTo>
                  <a:pt x="910592" y="0"/>
                </a:lnTo>
                <a:lnTo>
                  <a:pt x="1946226" y="0"/>
                </a:lnTo>
                <a:close/>
              </a:path>
            </a:pathLst>
          </a:custGeom>
        </p:spPr>
      </p:pic>
      <p:sp>
        <p:nvSpPr>
          <p:cNvPr id="4" name="流程图: 过程 3">
            <a:extLst>
              <a:ext uri="{FF2B5EF4-FFF2-40B4-BE49-F238E27FC236}">
                <a16:creationId xmlns:a16="http://schemas.microsoft.com/office/drawing/2014/main" xmlns="" id="{8AA0D343-89DF-4D62-AFE8-39D5B8F80D03}"/>
              </a:ext>
            </a:extLst>
          </p:cNvPr>
          <p:cNvSpPr/>
          <p:nvPr/>
        </p:nvSpPr>
        <p:spPr>
          <a:xfrm>
            <a:off x="5493245" y="1628002"/>
            <a:ext cx="4522692" cy="1136436"/>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流程图: 过程 47">
            <a:extLst>
              <a:ext uri="{FF2B5EF4-FFF2-40B4-BE49-F238E27FC236}">
                <a16:creationId xmlns:a16="http://schemas.microsoft.com/office/drawing/2014/main" xmlns="" id="{7371360F-8A9B-4DAC-94E1-30A0CDBAD8B7}"/>
              </a:ext>
            </a:extLst>
          </p:cNvPr>
          <p:cNvSpPr/>
          <p:nvPr/>
        </p:nvSpPr>
        <p:spPr>
          <a:xfrm>
            <a:off x="5493244" y="5047538"/>
            <a:ext cx="4680981" cy="113642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流程图: 过程 50">
            <a:extLst>
              <a:ext uri="{FF2B5EF4-FFF2-40B4-BE49-F238E27FC236}">
                <a16:creationId xmlns:a16="http://schemas.microsoft.com/office/drawing/2014/main" xmlns="" id="{D40739C0-D8F9-41C9-95A2-FCCC6FDC6AD2}"/>
              </a:ext>
            </a:extLst>
          </p:cNvPr>
          <p:cNvSpPr/>
          <p:nvPr/>
        </p:nvSpPr>
        <p:spPr>
          <a:xfrm rot="5400000">
            <a:off x="7448679" y="3077272"/>
            <a:ext cx="4522692" cy="1136436"/>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流程图: 过程 52">
            <a:extLst>
              <a:ext uri="{FF2B5EF4-FFF2-40B4-BE49-F238E27FC236}">
                <a16:creationId xmlns:a16="http://schemas.microsoft.com/office/drawing/2014/main" xmlns="" id="{7F6EA712-9E8E-4264-AEE2-CB00F2613D8D}"/>
              </a:ext>
            </a:extLst>
          </p:cNvPr>
          <p:cNvSpPr/>
          <p:nvPr/>
        </p:nvSpPr>
        <p:spPr>
          <a:xfrm rot="5400000">
            <a:off x="3262202" y="3362349"/>
            <a:ext cx="4522692" cy="77069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流程图: 终止 53">
            <a:extLst>
              <a:ext uri="{FF2B5EF4-FFF2-40B4-BE49-F238E27FC236}">
                <a16:creationId xmlns:a16="http://schemas.microsoft.com/office/drawing/2014/main" xmlns="" id="{D250EAB4-6086-428F-8576-66E222E6F74A}"/>
              </a:ext>
            </a:extLst>
          </p:cNvPr>
          <p:cNvSpPr/>
          <p:nvPr/>
        </p:nvSpPr>
        <p:spPr>
          <a:xfrm>
            <a:off x="1398175" y="1476521"/>
            <a:ext cx="1347425" cy="354890"/>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原始图像</a:t>
            </a:r>
          </a:p>
        </p:txBody>
      </p:sp>
      <p:sp>
        <p:nvSpPr>
          <p:cNvPr id="56" name="流程图: 决策 55">
            <a:extLst>
              <a:ext uri="{FF2B5EF4-FFF2-40B4-BE49-F238E27FC236}">
                <a16:creationId xmlns:a16="http://schemas.microsoft.com/office/drawing/2014/main" xmlns="" id="{8F1B2C44-3081-43E8-ADBB-3621512B5238}"/>
              </a:ext>
            </a:extLst>
          </p:cNvPr>
          <p:cNvSpPr/>
          <p:nvPr/>
        </p:nvSpPr>
        <p:spPr>
          <a:xfrm>
            <a:off x="1346128" y="2057516"/>
            <a:ext cx="1445003" cy="733895"/>
          </a:xfrm>
          <a:prstGeom prst="flowChartDecision">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初始化</a:t>
            </a:r>
          </a:p>
        </p:txBody>
      </p:sp>
      <p:sp>
        <p:nvSpPr>
          <p:cNvPr id="57" name="流程图: 过程 56">
            <a:extLst>
              <a:ext uri="{FF2B5EF4-FFF2-40B4-BE49-F238E27FC236}">
                <a16:creationId xmlns:a16="http://schemas.microsoft.com/office/drawing/2014/main" xmlns="" id="{0E860C02-7476-471E-B4AF-512B3739EAD8}"/>
              </a:ext>
            </a:extLst>
          </p:cNvPr>
          <p:cNvSpPr/>
          <p:nvPr/>
        </p:nvSpPr>
        <p:spPr>
          <a:xfrm>
            <a:off x="1446303" y="3041585"/>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图像矫正</a:t>
            </a:r>
          </a:p>
        </p:txBody>
      </p:sp>
      <p:sp>
        <p:nvSpPr>
          <p:cNvPr id="59" name="流程图: 过程 58">
            <a:extLst>
              <a:ext uri="{FF2B5EF4-FFF2-40B4-BE49-F238E27FC236}">
                <a16:creationId xmlns:a16="http://schemas.microsoft.com/office/drawing/2014/main" xmlns="" id="{B81C13D7-86CB-4DA8-BD0A-C457A57869F6}"/>
              </a:ext>
            </a:extLst>
          </p:cNvPr>
          <p:cNvSpPr/>
          <p:nvPr/>
        </p:nvSpPr>
        <p:spPr>
          <a:xfrm>
            <a:off x="1446303" y="3645490"/>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透视变换</a:t>
            </a:r>
          </a:p>
        </p:txBody>
      </p:sp>
      <p:sp>
        <p:nvSpPr>
          <p:cNvPr id="60" name="流程图: 过程 59">
            <a:extLst>
              <a:ext uri="{FF2B5EF4-FFF2-40B4-BE49-F238E27FC236}">
                <a16:creationId xmlns:a16="http://schemas.microsoft.com/office/drawing/2014/main" xmlns="" id="{8E218996-9EFF-47FA-A13E-D44B93C00442}"/>
              </a:ext>
            </a:extLst>
          </p:cNvPr>
          <p:cNvSpPr/>
          <p:nvPr/>
        </p:nvSpPr>
        <p:spPr>
          <a:xfrm>
            <a:off x="1452324" y="4273536"/>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图像拼接</a:t>
            </a:r>
          </a:p>
        </p:txBody>
      </p:sp>
      <p:sp>
        <p:nvSpPr>
          <p:cNvPr id="62" name="流程图: 过程 61">
            <a:extLst>
              <a:ext uri="{FF2B5EF4-FFF2-40B4-BE49-F238E27FC236}">
                <a16:creationId xmlns:a16="http://schemas.microsoft.com/office/drawing/2014/main" xmlns="" id="{5FAFD49C-494E-475F-AB83-B4D23A40AC68}"/>
              </a:ext>
            </a:extLst>
          </p:cNvPr>
          <p:cNvSpPr/>
          <p:nvPr/>
        </p:nvSpPr>
        <p:spPr>
          <a:xfrm>
            <a:off x="1458335" y="4948347"/>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图像融合</a:t>
            </a:r>
          </a:p>
        </p:txBody>
      </p:sp>
      <p:sp>
        <p:nvSpPr>
          <p:cNvPr id="63" name="流程图: 过程 62">
            <a:extLst>
              <a:ext uri="{FF2B5EF4-FFF2-40B4-BE49-F238E27FC236}">
                <a16:creationId xmlns:a16="http://schemas.microsoft.com/office/drawing/2014/main" xmlns="" id="{99F2AFF2-104A-4AE4-8707-2A6CC4876E7A}"/>
              </a:ext>
            </a:extLst>
          </p:cNvPr>
          <p:cNvSpPr/>
          <p:nvPr/>
        </p:nvSpPr>
        <p:spPr>
          <a:xfrm>
            <a:off x="1458335" y="5570370"/>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图像剪裁</a:t>
            </a:r>
          </a:p>
        </p:txBody>
      </p:sp>
      <p:sp>
        <p:nvSpPr>
          <p:cNvPr id="64" name="流程图: 过程 63">
            <a:extLst>
              <a:ext uri="{FF2B5EF4-FFF2-40B4-BE49-F238E27FC236}">
                <a16:creationId xmlns:a16="http://schemas.microsoft.com/office/drawing/2014/main" xmlns="" id="{326F69CA-EB20-46E7-B20A-4D6160B48E4A}"/>
              </a:ext>
            </a:extLst>
          </p:cNvPr>
          <p:cNvSpPr/>
          <p:nvPr/>
        </p:nvSpPr>
        <p:spPr>
          <a:xfrm>
            <a:off x="3308524" y="3040182"/>
            <a:ext cx="1263190" cy="38500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生成</a:t>
            </a:r>
            <a:r>
              <a:rPr lang="en-US" altLang="zh-CN" dirty="0">
                <a:solidFill>
                  <a:schemeClr val="accent1"/>
                </a:solidFill>
              </a:rPr>
              <a:t>mask</a:t>
            </a:r>
            <a:endParaRPr lang="zh-CN" altLang="en-US" dirty="0">
              <a:solidFill>
                <a:schemeClr val="accent1"/>
              </a:solidFill>
            </a:endParaRPr>
          </a:p>
        </p:txBody>
      </p:sp>
      <p:sp>
        <p:nvSpPr>
          <p:cNvPr id="65" name="流程图: 终止 64">
            <a:extLst>
              <a:ext uri="{FF2B5EF4-FFF2-40B4-BE49-F238E27FC236}">
                <a16:creationId xmlns:a16="http://schemas.microsoft.com/office/drawing/2014/main" xmlns="" id="{425AD18F-4E2B-4CBC-9D6F-AE046E4DC194}"/>
              </a:ext>
            </a:extLst>
          </p:cNvPr>
          <p:cNvSpPr/>
          <p:nvPr/>
        </p:nvSpPr>
        <p:spPr>
          <a:xfrm>
            <a:off x="1416228" y="6241111"/>
            <a:ext cx="1347425" cy="354890"/>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拼接图像</a:t>
            </a:r>
          </a:p>
        </p:txBody>
      </p:sp>
      <p:cxnSp>
        <p:nvCxnSpPr>
          <p:cNvPr id="66" name="直接箭头连接符 65">
            <a:extLst>
              <a:ext uri="{FF2B5EF4-FFF2-40B4-BE49-F238E27FC236}">
                <a16:creationId xmlns:a16="http://schemas.microsoft.com/office/drawing/2014/main" xmlns="" id="{40E8942D-17C3-443F-A81F-4F6CC1EE10BC}"/>
              </a:ext>
            </a:extLst>
          </p:cNvPr>
          <p:cNvCxnSpPr>
            <a:cxnSpLocks/>
            <a:stCxn id="54" idx="2"/>
            <a:endCxn id="56" idx="0"/>
          </p:cNvCxnSpPr>
          <p:nvPr/>
        </p:nvCxnSpPr>
        <p:spPr>
          <a:xfrm flipH="1">
            <a:off x="2068630" y="1831411"/>
            <a:ext cx="3258" cy="226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xmlns="" id="{D038C186-5F2E-44A0-B6D4-4477577E2ACA}"/>
              </a:ext>
            </a:extLst>
          </p:cNvPr>
          <p:cNvCxnSpPr>
            <a:cxnSpLocks/>
            <a:stCxn id="56" idx="2"/>
            <a:endCxn id="57" idx="0"/>
          </p:cNvCxnSpPr>
          <p:nvPr/>
        </p:nvCxnSpPr>
        <p:spPr>
          <a:xfrm>
            <a:off x="2068630" y="2791411"/>
            <a:ext cx="9268" cy="2501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xmlns="" id="{4C7F1529-E8E6-4895-808E-7492F4F2D52F}"/>
              </a:ext>
            </a:extLst>
          </p:cNvPr>
          <p:cNvCxnSpPr>
            <a:cxnSpLocks/>
            <a:stCxn id="57" idx="2"/>
            <a:endCxn id="59" idx="0"/>
          </p:cNvCxnSpPr>
          <p:nvPr/>
        </p:nvCxnSpPr>
        <p:spPr>
          <a:xfrm>
            <a:off x="2077898" y="3426589"/>
            <a:ext cx="0" cy="2189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xmlns="" id="{62D92FE7-29B3-4D20-B724-378F49E9A486}"/>
              </a:ext>
            </a:extLst>
          </p:cNvPr>
          <p:cNvCxnSpPr>
            <a:cxnSpLocks/>
            <a:stCxn id="59" idx="2"/>
            <a:endCxn id="60" idx="0"/>
          </p:cNvCxnSpPr>
          <p:nvPr/>
        </p:nvCxnSpPr>
        <p:spPr>
          <a:xfrm>
            <a:off x="2077898" y="4030494"/>
            <a:ext cx="6021" cy="243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xmlns="" id="{EE4C8592-061B-4944-82C1-40F122C01A7A}"/>
              </a:ext>
            </a:extLst>
          </p:cNvPr>
          <p:cNvCxnSpPr>
            <a:cxnSpLocks/>
            <a:stCxn id="60" idx="2"/>
            <a:endCxn id="62" idx="0"/>
          </p:cNvCxnSpPr>
          <p:nvPr/>
        </p:nvCxnSpPr>
        <p:spPr>
          <a:xfrm>
            <a:off x="2083919" y="4658540"/>
            <a:ext cx="6011" cy="2898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xmlns="" id="{5AD9ABA8-DF74-4265-BA1E-FF7037E8BFD8}"/>
              </a:ext>
            </a:extLst>
          </p:cNvPr>
          <p:cNvCxnSpPr>
            <a:cxnSpLocks/>
            <a:stCxn id="62" idx="2"/>
            <a:endCxn id="63" idx="0"/>
          </p:cNvCxnSpPr>
          <p:nvPr/>
        </p:nvCxnSpPr>
        <p:spPr>
          <a:xfrm>
            <a:off x="2089930" y="5333351"/>
            <a:ext cx="0" cy="237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xmlns="" id="{AC2921E4-A3AF-4C19-A1CB-CAE7B3228C34}"/>
              </a:ext>
            </a:extLst>
          </p:cNvPr>
          <p:cNvCxnSpPr>
            <a:cxnSpLocks/>
            <a:stCxn id="63" idx="2"/>
            <a:endCxn id="65" idx="0"/>
          </p:cNvCxnSpPr>
          <p:nvPr/>
        </p:nvCxnSpPr>
        <p:spPr>
          <a:xfrm>
            <a:off x="2089930" y="5955374"/>
            <a:ext cx="11" cy="285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xmlns="" id="{4B4CB993-F7BA-4693-BBF5-E29646106F1C}"/>
              </a:ext>
            </a:extLst>
          </p:cNvPr>
          <p:cNvSpPr txBox="1"/>
          <p:nvPr/>
        </p:nvSpPr>
        <p:spPr>
          <a:xfrm>
            <a:off x="2809994" y="2014312"/>
            <a:ext cx="415498" cy="369332"/>
          </a:xfrm>
          <a:prstGeom prst="rect">
            <a:avLst/>
          </a:prstGeom>
          <a:noFill/>
        </p:spPr>
        <p:txBody>
          <a:bodyPr wrap="none" rtlCol="0">
            <a:spAutoFit/>
          </a:bodyPr>
          <a:lstStyle/>
          <a:p>
            <a:r>
              <a:rPr lang="zh-CN" altLang="en-US" dirty="0">
                <a:solidFill>
                  <a:schemeClr val="accent1"/>
                </a:solidFill>
              </a:rPr>
              <a:t>是</a:t>
            </a:r>
          </a:p>
        </p:txBody>
      </p:sp>
      <p:sp>
        <p:nvSpPr>
          <p:cNvPr id="78" name="文本框 77">
            <a:extLst>
              <a:ext uri="{FF2B5EF4-FFF2-40B4-BE49-F238E27FC236}">
                <a16:creationId xmlns:a16="http://schemas.microsoft.com/office/drawing/2014/main" xmlns="" id="{ED1DD87C-11E1-49D6-932B-2B672EDAB348}"/>
              </a:ext>
            </a:extLst>
          </p:cNvPr>
          <p:cNvSpPr txBox="1"/>
          <p:nvPr/>
        </p:nvSpPr>
        <p:spPr>
          <a:xfrm>
            <a:off x="1562035" y="2695395"/>
            <a:ext cx="415498" cy="369332"/>
          </a:xfrm>
          <a:prstGeom prst="rect">
            <a:avLst/>
          </a:prstGeom>
          <a:noFill/>
        </p:spPr>
        <p:txBody>
          <a:bodyPr wrap="none" rtlCol="0">
            <a:spAutoFit/>
          </a:bodyPr>
          <a:lstStyle/>
          <a:p>
            <a:r>
              <a:rPr lang="zh-CN" altLang="en-US" dirty="0">
                <a:solidFill>
                  <a:schemeClr val="accent1"/>
                </a:solidFill>
              </a:rPr>
              <a:t>否</a:t>
            </a:r>
          </a:p>
        </p:txBody>
      </p:sp>
      <p:cxnSp>
        <p:nvCxnSpPr>
          <p:cNvPr id="79" name="直接箭头连接符 78">
            <a:extLst>
              <a:ext uri="{FF2B5EF4-FFF2-40B4-BE49-F238E27FC236}">
                <a16:creationId xmlns:a16="http://schemas.microsoft.com/office/drawing/2014/main" xmlns="" id="{5D1A4DCC-2C34-42CB-BF7C-E19DC6A27EE8}"/>
              </a:ext>
            </a:extLst>
          </p:cNvPr>
          <p:cNvCxnSpPr>
            <a:cxnSpLocks/>
            <a:stCxn id="64" idx="1"/>
            <a:endCxn id="57" idx="3"/>
          </p:cNvCxnSpPr>
          <p:nvPr/>
        </p:nvCxnSpPr>
        <p:spPr>
          <a:xfrm flipH="1">
            <a:off x="2709493" y="3232684"/>
            <a:ext cx="599031" cy="14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xmlns="" id="{3926DB06-2FBE-4FF5-9F3D-157963D956E8}"/>
              </a:ext>
            </a:extLst>
          </p:cNvPr>
          <p:cNvCxnSpPr>
            <a:stCxn id="56" idx="3"/>
            <a:endCxn id="64" idx="0"/>
          </p:cNvCxnSpPr>
          <p:nvPr/>
        </p:nvCxnSpPr>
        <p:spPr>
          <a:xfrm>
            <a:off x="2791131" y="2424464"/>
            <a:ext cx="1148988" cy="61571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623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2"/>
          <p:cNvSpPr>
            <a:spLocks noChangeArrowheads="1"/>
          </p:cNvSpPr>
          <p:nvPr>
            <p:custDataLst>
              <p:tags r:id="rId2"/>
            </p:custDataLst>
          </p:nvPr>
        </p:nvSpPr>
        <p:spPr bwMode="auto">
          <a:xfrm>
            <a:off x="559071" y="198539"/>
            <a:ext cx="33448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400" b="1" dirty="0">
                <a:solidFill>
                  <a:schemeClr val="accent1"/>
                </a:solidFill>
                <a:latin typeface="微软雅黑" panose="020B0503020204020204" pitchFamily="34" charset="-122"/>
                <a:ea typeface="微软雅黑" panose="020B0503020204020204" pitchFamily="34" charset="-122"/>
              </a:rPr>
              <a:t>CONTENTS</a:t>
            </a:r>
          </a:p>
        </p:txBody>
      </p:sp>
      <p:grpSp>
        <p:nvGrpSpPr>
          <p:cNvPr id="2" name="组合 1"/>
          <p:cNvGrpSpPr/>
          <p:nvPr/>
        </p:nvGrpSpPr>
        <p:grpSpPr>
          <a:xfrm>
            <a:off x="2158361" y="1949908"/>
            <a:ext cx="4981574" cy="723900"/>
            <a:chOff x="2005961" y="1949908"/>
            <a:chExt cx="4981574" cy="723900"/>
          </a:xfrm>
        </p:grpSpPr>
        <p:sp>
          <p:nvSpPr>
            <p:cNvPr id="2051" name="文本框 7"/>
            <p:cNvSpPr txBox="1">
              <a:spLocks noChangeArrowheads="1"/>
            </p:cNvSpPr>
            <p:nvPr>
              <p:custDataLst>
                <p:tags r:id="rId13"/>
              </p:custDataLst>
            </p:nvPr>
          </p:nvSpPr>
          <p:spPr bwMode="auto">
            <a:xfrm>
              <a:off x="2005961" y="1949908"/>
              <a:ext cx="7699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chemeClr val="accent1"/>
                  </a:solidFill>
                  <a:latin typeface="微软雅黑" panose="020B0503020204020204" pitchFamily="34" charset="-122"/>
                  <a:ea typeface="微软雅黑" panose="020B0503020204020204" pitchFamily="34" charset="-122"/>
                </a:rPr>
                <a:t>01</a:t>
              </a:r>
              <a:endParaRPr lang="zh-CN" altLang="en-US" sz="2400" b="1">
                <a:solidFill>
                  <a:schemeClr val="accent1"/>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14"/>
              </p:custDataLst>
            </p:nvPr>
          </p:nvCxnSpPr>
          <p:spPr bwMode="auto">
            <a:xfrm>
              <a:off x="2828285" y="2168983"/>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15"/>
              </p:custDataLst>
            </p:nvPr>
          </p:nvSpPr>
          <p:spPr bwMode="auto">
            <a:xfrm>
              <a:off x="2979097" y="1949908"/>
              <a:ext cx="4008438" cy="723900"/>
            </a:xfrm>
            <a:prstGeom prst="rect">
              <a:avLst/>
            </a:prstGeom>
            <a:noFill/>
          </p:spPr>
          <p:txBody>
            <a:bodyPr anchor="ctr">
              <a:normAutofit/>
            </a:bodyPr>
            <a:lstStyle/>
            <a:p>
              <a:pPr>
                <a:defRPr/>
              </a:pPr>
              <a:r>
                <a:rPr lang="zh-CN" altLang="en-US" sz="2000" b="1" dirty="0">
                  <a:solidFill>
                    <a:schemeClr val="tx1">
                      <a:lumMod val="75000"/>
                      <a:lumOff val="25000"/>
                    </a:schemeClr>
                  </a:solidFill>
                  <a:ea typeface="+mj-ea"/>
                  <a:cs typeface="Arial" panose="020B0604020202020204" pitchFamily="34" charset="0"/>
                </a:rPr>
                <a:t>项目背景</a:t>
              </a:r>
              <a:endParaRPr lang="en-US" altLang="zh-CN" sz="2000" b="1" dirty="0">
                <a:solidFill>
                  <a:schemeClr val="tx1">
                    <a:lumMod val="75000"/>
                    <a:lumOff val="25000"/>
                  </a:schemeClr>
                </a:solidFill>
                <a:ea typeface="+mj-ea"/>
                <a:cs typeface="Arial" panose="020B0604020202020204" pitchFamily="34" charset="0"/>
              </a:endParaRPr>
            </a:p>
          </p:txBody>
        </p:sp>
      </p:grpSp>
      <p:grpSp>
        <p:nvGrpSpPr>
          <p:cNvPr id="3" name="组合 2"/>
          <p:cNvGrpSpPr/>
          <p:nvPr/>
        </p:nvGrpSpPr>
        <p:grpSpPr>
          <a:xfrm>
            <a:off x="2158361" y="2871998"/>
            <a:ext cx="4981574" cy="725487"/>
            <a:chOff x="2005961" y="2775500"/>
            <a:chExt cx="4981574" cy="725487"/>
          </a:xfrm>
        </p:grpSpPr>
        <p:sp>
          <p:nvSpPr>
            <p:cNvPr id="2055" name="文本框 61"/>
            <p:cNvSpPr txBox="1">
              <a:spLocks noChangeArrowheads="1"/>
            </p:cNvSpPr>
            <p:nvPr>
              <p:custDataLst>
                <p:tags r:id="rId10"/>
              </p:custDataLst>
            </p:nvPr>
          </p:nvSpPr>
          <p:spPr bwMode="auto">
            <a:xfrm>
              <a:off x="2005961" y="2775500"/>
              <a:ext cx="769937"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02</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63" name="直接连接符 62"/>
            <p:cNvCxnSpPr/>
            <p:nvPr>
              <p:custDataLst>
                <p:tags r:id="rId11"/>
              </p:custDataLst>
            </p:nvPr>
          </p:nvCxnSpPr>
          <p:spPr bwMode="auto">
            <a:xfrm>
              <a:off x="2828285" y="2995368"/>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custDataLst>
                <p:tags r:id="rId12"/>
              </p:custDataLst>
            </p:nvPr>
          </p:nvSpPr>
          <p:spPr bwMode="auto">
            <a:xfrm>
              <a:off x="2979097" y="2775500"/>
              <a:ext cx="4008438" cy="725487"/>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方案介绍</a:t>
              </a:r>
              <a:endParaRPr lang="en-US" altLang="zh-CN" sz="2000" b="1" dirty="0">
                <a:solidFill>
                  <a:schemeClr val="tx2">
                    <a:lumMod val="60000"/>
                    <a:lumOff val="40000"/>
                  </a:schemeClr>
                </a:solidFill>
                <a:ea typeface="+mj-ea"/>
                <a:cs typeface="Arial" panose="020B0604020202020204" pitchFamily="34" charset="0"/>
              </a:endParaRPr>
            </a:p>
          </p:txBody>
        </p:sp>
      </p:grpSp>
      <p:grpSp>
        <p:nvGrpSpPr>
          <p:cNvPr id="4" name="组合 3"/>
          <p:cNvGrpSpPr/>
          <p:nvPr/>
        </p:nvGrpSpPr>
        <p:grpSpPr>
          <a:xfrm>
            <a:off x="2158361" y="3795675"/>
            <a:ext cx="4981574" cy="723900"/>
            <a:chOff x="2005961" y="3637492"/>
            <a:chExt cx="4981574" cy="723900"/>
          </a:xfrm>
        </p:grpSpPr>
        <p:sp>
          <p:nvSpPr>
            <p:cNvPr id="2059" name="文本框 65"/>
            <p:cNvSpPr txBox="1">
              <a:spLocks noChangeArrowheads="1"/>
            </p:cNvSpPr>
            <p:nvPr>
              <p:custDataLst>
                <p:tags r:id="rId7"/>
              </p:custDataLst>
            </p:nvPr>
          </p:nvSpPr>
          <p:spPr bwMode="auto">
            <a:xfrm>
              <a:off x="2005961" y="3637492"/>
              <a:ext cx="7699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03</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67" name="直接连接符 66"/>
            <p:cNvCxnSpPr/>
            <p:nvPr>
              <p:custDataLst>
                <p:tags r:id="rId8"/>
              </p:custDataLst>
            </p:nvPr>
          </p:nvCxnSpPr>
          <p:spPr bwMode="auto">
            <a:xfrm>
              <a:off x="2828285" y="3856567"/>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custDataLst>
                <p:tags r:id="rId9"/>
              </p:custDataLst>
            </p:nvPr>
          </p:nvSpPr>
          <p:spPr bwMode="auto">
            <a:xfrm>
              <a:off x="2979097" y="3637492"/>
              <a:ext cx="4008438" cy="723900"/>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效果展示</a:t>
              </a:r>
              <a:endParaRPr lang="en-US" altLang="zh-CN" sz="2000" b="1" dirty="0">
                <a:solidFill>
                  <a:schemeClr val="tx2">
                    <a:lumMod val="60000"/>
                    <a:lumOff val="40000"/>
                  </a:schemeClr>
                </a:solidFill>
                <a:ea typeface="+mj-ea"/>
                <a:cs typeface="Arial" panose="020B0604020202020204" pitchFamily="34" charset="0"/>
              </a:endParaRPr>
            </a:p>
          </p:txBody>
        </p:sp>
      </p:grpSp>
      <p:grpSp>
        <p:nvGrpSpPr>
          <p:cNvPr id="5" name="组合 4"/>
          <p:cNvGrpSpPr/>
          <p:nvPr/>
        </p:nvGrpSpPr>
        <p:grpSpPr>
          <a:xfrm>
            <a:off x="2158361" y="4717766"/>
            <a:ext cx="4981574" cy="725488"/>
            <a:chOff x="2005961" y="4463085"/>
            <a:chExt cx="4981574" cy="725488"/>
          </a:xfrm>
        </p:grpSpPr>
        <p:sp>
          <p:nvSpPr>
            <p:cNvPr id="2063" name="文本框 69"/>
            <p:cNvSpPr txBox="1">
              <a:spLocks noChangeArrowheads="1"/>
            </p:cNvSpPr>
            <p:nvPr>
              <p:custDataLst>
                <p:tags r:id="rId4"/>
              </p:custDataLst>
            </p:nvPr>
          </p:nvSpPr>
          <p:spPr bwMode="auto">
            <a:xfrm>
              <a:off x="2005961" y="4463085"/>
              <a:ext cx="769937"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04</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71" name="直接连接符 70"/>
            <p:cNvCxnSpPr/>
            <p:nvPr>
              <p:custDataLst>
                <p:tags r:id="rId5"/>
              </p:custDataLst>
            </p:nvPr>
          </p:nvCxnSpPr>
          <p:spPr bwMode="auto">
            <a:xfrm>
              <a:off x="2828285" y="4682954"/>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custDataLst>
                <p:tags r:id="rId6"/>
              </p:custDataLst>
            </p:nvPr>
          </p:nvSpPr>
          <p:spPr bwMode="auto">
            <a:xfrm>
              <a:off x="2979097" y="4463085"/>
              <a:ext cx="4008438" cy="725488"/>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总结与展望</a:t>
              </a:r>
              <a:endParaRPr lang="en-US" altLang="zh-CN" sz="2000" b="1" dirty="0">
                <a:solidFill>
                  <a:schemeClr val="tx2">
                    <a:lumMod val="60000"/>
                    <a:lumOff val="40000"/>
                  </a:schemeClr>
                </a:solidFill>
                <a:ea typeface="+mj-ea"/>
                <a:cs typeface="Arial" panose="020B0604020202020204" pitchFamily="34" charset="0"/>
              </a:endParaRPr>
            </a:p>
          </p:txBody>
        </p:sp>
      </p:grpSp>
      <p:sp>
        <p:nvSpPr>
          <p:cNvPr id="74" name="矩形 73"/>
          <p:cNvSpPr>
            <a:spLocks noChangeArrowheads="1"/>
          </p:cNvSpPr>
          <p:nvPr>
            <p:custDataLst>
              <p:tags r:id="rId3"/>
            </p:custDataLst>
          </p:nvPr>
        </p:nvSpPr>
        <p:spPr bwMode="auto">
          <a:xfrm>
            <a:off x="559071" y="704951"/>
            <a:ext cx="3160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zh-CN" altLang="en-US" sz="2400" b="1">
                <a:solidFill>
                  <a:srgbClr val="C0C0C0"/>
                </a:solidFill>
                <a:latin typeface="微软雅黑" panose="020B0503020204020204" pitchFamily="34" charset="-122"/>
                <a:ea typeface="微软雅黑" panose="020B0503020204020204" pitchFamily="34" charset="-122"/>
              </a:rPr>
              <a:t>目 录</a:t>
            </a:r>
            <a:endParaRPr lang="en-US" altLang="zh-CN" sz="2400" b="1">
              <a:solidFill>
                <a:srgbClr val="C0C0C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764" y="1737894"/>
            <a:ext cx="6586283" cy="4793600"/>
          </a:xfrm>
          <a:prstGeom prst="rect">
            <a:avLst/>
          </a:prstGeom>
        </p:spPr>
      </p:pic>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383310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动态拼接</a:t>
            </a:r>
          </a:p>
        </p:txBody>
      </p:sp>
      <p:pic>
        <p:nvPicPr>
          <p:cNvPr id="15" name="图形 14"/>
          <p:cNvPicPr>
            <a:picLocks noChangeAspect="1"/>
          </p:cNvPicPr>
          <p:nvPr/>
        </p:nvPicPr>
        <p:blipFill>
          <a:blip r:embed="rId4"/>
          <a:stretch>
            <a:fillRect/>
          </a:stretch>
        </p:blipFill>
        <p:spPr>
          <a:xfrm>
            <a:off x="8831494" y="1190491"/>
            <a:ext cx="2685492" cy="100800"/>
          </a:xfrm>
          <a:prstGeom prst="rect">
            <a:avLst/>
          </a:prstGeom>
        </p:spPr>
      </p:pic>
      <p:sp>
        <p:nvSpPr>
          <p:cNvPr id="18" name="箭头: 右 17"/>
          <p:cNvSpPr/>
          <p:nvPr/>
        </p:nvSpPr>
        <p:spPr>
          <a:xfrm>
            <a:off x="4004434" y="2644775"/>
            <a:ext cx="540785" cy="128196"/>
          </a:xfrm>
          <a:prstGeom prst="rightArrow">
            <a:avLst/>
          </a:prstGeom>
          <a:solidFill>
            <a:srgbClr val="F75809"/>
          </a:solidFill>
          <a:ln>
            <a:solidFill>
              <a:srgbClr val="F75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流程图: 终止 47">
            <a:extLst>
              <a:ext uri="{FF2B5EF4-FFF2-40B4-BE49-F238E27FC236}">
                <a16:creationId xmlns:a16="http://schemas.microsoft.com/office/drawing/2014/main" xmlns="" id="{61DE0161-C80E-443E-BD62-3F534C97F3D8}"/>
              </a:ext>
            </a:extLst>
          </p:cNvPr>
          <p:cNvSpPr/>
          <p:nvPr/>
        </p:nvSpPr>
        <p:spPr>
          <a:xfrm>
            <a:off x="1762353" y="1815374"/>
            <a:ext cx="1235482" cy="402785"/>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拼接图像</a:t>
            </a:r>
          </a:p>
        </p:txBody>
      </p:sp>
      <p:sp>
        <p:nvSpPr>
          <p:cNvPr id="49" name="流程图: 过程 48">
            <a:extLst>
              <a:ext uri="{FF2B5EF4-FFF2-40B4-BE49-F238E27FC236}">
                <a16:creationId xmlns:a16="http://schemas.microsoft.com/office/drawing/2014/main" xmlns="" id="{AAC39986-A96D-4393-8611-01144418D8C7}"/>
              </a:ext>
            </a:extLst>
          </p:cNvPr>
          <p:cNvSpPr/>
          <p:nvPr/>
        </p:nvSpPr>
        <p:spPr>
          <a:xfrm>
            <a:off x="1267686" y="2522715"/>
            <a:ext cx="2221651" cy="44849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特征点检测及匹配</a:t>
            </a:r>
          </a:p>
        </p:txBody>
      </p:sp>
      <p:sp>
        <p:nvSpPr>
          <p:cNvPr id="50" name="流程图: 过程 49">
            <a:extLst>
              <a:ext uri="{FF2B5EF4-FFF2-40B4-BE49-F238E27FC236}">
                <a16:creationId xmlns:a16="http://schemas.microsoft.com/office/drawing/2014/main" xmlns="" id="{38F07A91-E5C6-48A0-B481-B059ADD7C7BF}"/>
              </a:ext>
            </a:extLst>
          </p:cNvPr>
          <p:cNvSpPr/>
          <p:nvPr/>
        </p:nvSpPr>
        <p:spPr>
          <a:xfrm>
            <a:off x="1272348" y="3220493"/>
            <a:ext cx="2221652" cy="408690"/>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accent1"/>
                </a:solidFill>
              </a:rPr>
              <a:t>APAP</a:t>
            </a:r>
            <a:r>
              <a:rPr lang="zh-CN" altLang="en-US" dirty="0">
                <a:solidFill>
                  <a:schemeClr val="accent1"/>
                </a:solidFill>
              </a:rPr>
              <a:t>生成匹配点对</a:t>
            </a:r>
          </a:p>
        </p:txBody>
      </p:sp>
      <p:sp>
        <p:nvSpPr>
          <p:cNvPr id="51" name="流程图: 过程 50">
            <a:extLst>
              <a:ext uri="{FF2B5EF4-FFF2-40B4-BE49-F238E27FC236}">
                <a16:creationId xmlns:a16="http://schemas.microsoft.com/office/drawing/2014/main" xmlns="" id="{FC11F799-76BA-4702-ABBF-C87EA5FCD2DC}"/>
              </a:ext>
            </a:extLst>
          </p:cNvPr>
          <p:cNvSpPr/>
          <p:nvPr/>
        </p:nvSpPr>
        <p:spPr>
          <a:xfrm>
            <a:off x="1272346" y="3894598"/>
            <a:ext cx="2208954" cy="388416"/>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变换关系求解</a:t>
            </a:r>
          </a:p>
        </p:txBody>
      </p:sp>
      <p:sp>
        <p:nvSpPr>
          <p:cNvPr id="52" name="流程图: 过程 51">
            <a:extLst>
              <a:ext uri="{FF2B5EF4-FFF2-40B4-BE49-F238E27FC236}">
                <a16:creationId xmlns:a16="http://schemas.microsoft.com/office/drawing/2014/main" xmlns="" id="{4A1ED7B6-1019-402A-9BBB-30EBEC3A3EF0}"/>
              </a:ext>
            </a:extLst>
          </p:cNvPr>
          <p:cNvSpPr/>
          <p:nvPr/>
        </p:nvSpPr>
        <p:spPr>
          <a:xfrm>
            <a:off x="1266548" y="4573402"/>
            <a:ext cx="2221652" cy="408690"/>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网格优化</a:t>
            </a:r>
          </a:p>
        </p:txBody>
      </p:sp>
      <p:sp>
        <p:nvSpPr>
          <p:cNvPr id="53" name="流程图: 过程 52">
            <a:extLst>
              <a:ext uri="{FF2B5EF4-FFF2-40B4-BE49-F238E27FC236}">
                <a16:creationId xmlns:a16="http://schemas.microsoft.com/office/drawing/2014/main" xmlns="" id="{177BEC0A-8A7B-4E15-AE31-F9CDCF23DC40}"/>
              </a:ext>
            </a:extLst>
          </p:cNvPr>
          <p:cNvSpPr/>
          <p:nvPr/>
        </p:nvSpPr>
        <p:spPr>
          <a:xfrm>
            <a:off x="1294109" y="5293166"/>
            <a:ext cx="2157873" cy="388417"/>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图像融合</a:t>
            </a:r>
          </a:p>
        </p:txBody>
      </p:sp>
      <p:sp>
        <p:nvSpPr>
          <p:cNvPr id="54" name="流程图: 终止 53">
            <a:extLst>
              <a:ext uri="{FF2B5EF4-FFF2-40B4-BE49-F238E27FC236}">
                <a16:creationId xmlns:a16="http://schemas.microsoft.com/office/drawing/2014/main" xmlns="" id="{590FA1FD-5328-416E-9E66-4A0A6E5133A5}"/>
              </a:ext>
            </a:extLst>
          </p:cNvPr>
          <p:cNvSpPr/>
          <p:nvPr/>
        </p:nvSpPr>
        <p:spPr>
          <a:xfrm>
            <a:off x="1760640" y="5946997"/>
            <a:ext cx="1235482" cy="402785"/>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环视图像</a:t>
            </a:r>
          </a:p>
        </p:txBody>
      </p:sp>
      <p:cxnSp>
        <p:nvCxnSpPr>
          <p:cNvPr id="55" name="直接箭头连接符 54">
            <a:extLst>
              <a:ext uri="{FF2B5EF4-FFF2-40B4-BE49-F238E27FC236}">
                <a16:creationId xmlns:a16="http://schemas.microsoft.com/office/drawing/2014/main" xmlns="" id="{8656EFC5-BA88-44D3-B26E-C95E0502E2C5}"/>
              </a:ext>
            </a:extLst>
          </p:cNvPr>
          <p:cNvCxnSpPr>
            <a:stCxn id="48" idx="2"/>
            <a:endCxn id="49" idx="0"/>
          </p:cNvCxnSpPr>
          <p:nvPr/>
        </p:nvCxnSpPr>
        <p:spPr>
          <a:xfrm flipH="1">
            <a:off x="2378512" y="2218159"/>
            <a:ext cx="1582" cy="3045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xmlns="" id="{EACCAAE3-0915-4001-83F3-0F2093117F36}"/>
              </a:ext>
            </a:extLst>
          </p:cNvPr>
          <p:cNvCxnSpPr>
            <a:cxnSpLocks/>
            <a:stCxn id="49" idx="2"/>
            <a:endCxn id="50" idx="0"/>
          </p:cNvCxnSpPr>
          <p:nvPr/>
        </p:nvCxnSpPr>
        <p:spPr>
          <a:xfrm>
            <a:off x="2378512" y="2971209"/>
            <a:ext cx="4662" cy="2492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xmlns="" id="{D245CB6F-508D-4D16-8EF1-AA31C9C7F9A4}"/>
              </a:ext>
            </a:extLst>
          </p:cNvPr>
          <p:cNvCxnSpPr>
            <a:stCxn id="50" idx="2"/>
            <a:endCxn id="51" idx="0"/>
          </p:cNvCxnSpPr>
          <p:nvPr/>
        </p:nvCxnSpPr>
        <p:spPr>
          <a:xfrm flipH="1">
            <a:off x="2376823" y="3629183"/>
            <a:ext cx="6351" cy="2654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xmlns="" id="{717C4412-EA5E-4ED3-A367-7658C34A5ABA}"/>
              </a:ext>
            </a:extLst>
          </p:cNvPr>
          <p:cNvCxnSpPr>
            <a:stCxn id="52" idx="2"/>
            <a:endCxn id="53" idx="0"/>
          </p:cNvCxnSpPr>
          <p:nvPr/>
        </p:nvCxnSpPr>
        <p:spPr>
          <a:xfrm flipH="1">
            <a:off x="2373046" y="4982092"/>
            <a:ext cx="4328" cy="3110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xmlns="" id="{19C6FC61-5D45-49BD-967B-55595FA43ECA}"/>
              </a:ext>
            </a:extLst>
          </p:cNvPr>
          <p:cNvCxnSpPr>
            <a:stCxn id="51" idx="2"/>
            <a:endCxn id="52" idx="0"/>
          </p:cNvCxnSpPr>
          <p:nvPr/>
        </p:nvCxnSpPr>
        <p:spPr>
          <a:xfrm>
            <a:off x="2376823" y="4283014"/>
            <a:ext cx="551" cy="2903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xmlns="" id="{A833844F-7695-4C4D-986B-F056C3CF72AC}"/>
              </a:ext>
            </a:extLst>
          </p:cNvPr>
          <p:cNvCxnSpPr>
            <a:stCxn id="53" idx="2"/>
            <a:endCxn id="54" idx="0"/>
          </p:cNvCxnSpPr>
          <p:nvPr/>
        </p:nvCxnSpPr>
        <p:spPr>
          <a:xfrm>
            <a:off x="2373046" y="5681583"/>
            <a:ext cx="5335" cy="265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xmlns="" id="{8C3D374D-E709-4D06-A927-2FE36B8DCBEF}"/>
              </a:ext>
            </a:extLst>
          </p:cNvPr>
          <p:cNvSpPr/>
          <p:nvPr/>
        </p:nvSpPr>
        <p:spPr>
          <a:xfrm>
            <a:off x="1064487" y="2439866"/>
            <a:ext cx="2653112" cy="635101"/>
          </a:xfrm>
          <a:prstGeom prst="rect">
            <a:avLst/>
          </a:prstGeom>
          <a:noFill/>
          <a:ln w="1905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764" y="1737894"/>
            <a:ext cx="6586283" cy="479360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253" y="1737894"/>
            <a:ext cx="6611580" cy="4812012"/>
          </a:xfrm>
          <a:prstGeom prst="rect">
            <a:avLst/>
          </a:prstGeom>
        </p:spPr>
      </p:pic>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383310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动态拼接</a:t>
            </a:r>
          </a:p>
        </p:txBody>
      </p:sp>
      <p:pic>
        <p:nvPicPr>
          <p:cNvPr id="15" name="图形 14"/>
          <p:cNvPicPr>
            <a:picLocks noChangeAspect="1"/>
          </p:cNvPicPr>
          <p:nvPr/>
        </p:nvPicPr>
        <p:blipFill>
          <a:blip r:embed="rId5"/>
          <a:stretch>
            <a:fillRect/>
          </a:stretch>
        </p:blipFill>
        <p:spPr>
          <a:xfrm>
            <a:off x="8831494" y="1190491"/>
            <a:ext cx="2685492" cy="100800"/>
          </a:xfrm>
          <a:prstGeom prst="rect">
            <a:avLst/>
          </a:prstGeom>
        </p:spPr>
      </p:pic>
      <p:sp>
        <p:nvSpPr>
          <p:cNvPr id="18" name="箭头: 右 17"/>
          <p:cNvSpPr/>
          <p:nvPr/>
        </p:nvSpPr>
        <p:spPr>
          <a:xfrm>
            <a:off x="4004434" y="3330575"/>
            <a:ext cx="540785" cy="128196"/>
          </a:xfrm>
          <a:prstGeom prst="rightArrow">
            <a:avLst/>
          </a:prstGeom>
          <a:solidFill>
            <a:srgbClr val="F75809"/>
          </a:solidFill>
          <a:ln>
            <a:solidFill>
              <a:srgbClr val="F75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流程图: 终止 47">
            <a:extLst>
              <a:ext uri="{FF2B5EF4-FFF2-40B4-BE49-F238E27FC236}">
                <a16:creationId xmlns:a16="http://schemas.microsoft.com/office/drawing/2014/main" xmlns="" id="{61DE0161-C80E-443E-BD62-3F534C97F3D8}"/>
              </a:ext>
            </a:extLst>
          </p:cNvPr>
          <p:cNvSpPr/>
          <p:nvPr/>
        </p:nvSpPr>
        <p:spPr>
          <a:xfrm>
            <a:off x="1762353" y="1815374"/>
            <a:ext cx="1235482" cy="402785"/>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拼接图像</a:t>
            </a:r>
          </a:p>
        </p:txBody>
      </p:sp>
      <p:sp>
        <p:nvSpPr>
          <p:cNvPr id="49" name="流程图: 过程 48">
            <a:extLst>
              <a:ext uri="{FF2B5EF4-FFF2-40B4-BE49-F238E27FC236}">
                <a16:creationId xmlns:a16="http://schemas.microsoft.com/office/drawing/2014/main" xmlns="" id="{AAC39986-A96D-4393-8611-01144418D8C7}"/>
              </a:ext>
            </a:extLst>
          </p:cNvPr>
          <p:cNvSpPr/>
          <p:nvPr/>
        </p:nvSpPr>
        <p:spPr>
          <a:xfrm>
            <a:off x="1267686" y="2522715"/>
            <a:ext cx="2221651" cy="44849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特征点检测及匹配</a:t>
            </a:r>
          </a:p>
        </p:txBody>
      </p:sp>
      <p:sp>
        <p:nvSpPr>
          <p:cNvPr id="50" name="流程图: 过程 49">
            <a:extLst>
              <a:ext uri="{FF2B5EF4-FFF2-40B4-BE49-F238E27FC236}">
                <a16:creationId xmlns:a16="http://schemas.microsoft.com/office/drawing/2014/main" xmlns="" id="{38F07A91-E5C6-48A0-B481-B059ADD7C7BF}"/>
              </a:ext>
            </a:extLst>
          </p:cNvPr>
          <p:cNvSpPr/>
          <p:nvPr/>
        </p:nvSpPr>
        <p:spPr>
          <a:xfrm>
            <a:off x="1272348" y="3220493"/>
            <a:ext cx="2221652" cy="408690"/>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accent1"/>
                </a:solidFill>
              </a:rPr>
              <a:t>APAP</a:t>
            </a:r>
            <a:r>
              <a:rPr lang="zh-CN" altLang="en-US" dirty="0">
                <a:solidFill>
                  <a:schemeClr val="accent1"/>
                </a:solidFill>
              </a:rPr>
              <a:t>生成匹配点对</a:t>
            </a:r>
          </a:p>
        </p:txBody>
      </p:sp>
      <p:sp>
        <p:nvSpPr>
          <p:cNvPr id="51" name="流程图: 过程 50">
            <a:extLst>
              <a:ext uri="{FF2B5EF4-FFF2-40B4-BE49-F238E27FC236}">
                <a16:creationId xmlns:a16="http://schemas.microsoft.com/office/drawing/2014/main" xmlns="" id="{FC11F799-76BA-4702-ABBF-C87EA5FCD2DC}"/>
              </a:ext>
            </a:extLst>
          </p:cNvPr>
          <p:cNvSpPr/>
          <p:nvPr/>
        </p:nvSpPr>
        <p:spPr>
          <a:xfrm>
            <a:off x="1272346" y="3894598"/>
            <a:ext cx="2208954" cy="388416"/>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变换关系求解</a:t>
            </a:r>
          </a:p>
        </p:txBody>
      </p:sp>
      <p:sp>
        <p:nvSpPr>
          <p:cNvPr id="52" name="流程图: 过程 51">
            <a:extLst>
              <a:ext uri="{FF2B5EF4-FFF2-40B4-BE49-F238E27FC236}">
                <a16:creationId xmlns:a16="http://schemas.microsoft.com/office/drawing/2014/main" xmlns="" id="{4A1ED7B6-1019-402A-9BBB-30EBEC3A3EF0}"/>
              </a:ext>
            </a:extLst>
          </p:cNvPr>
          <p:cNvSpPr/>
          <p:nvPr/>
        </p:nvSpPr>
        <p:spPr>
          <a:xfrm>
            <a:off x="1266548" y="4573402"/>
            <a:ext cx="2221652" cy="408690"/>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网格优化</a:t>
            </a:r>
          </a:p>
        </p:txBody>
      </p:sp>
      <p:sp>
        <p:nvSpPr>
          <p:cNvPr id="53" name="流程图: 过程 52">
            <a:extLst>
              <a:ext uri="{FF2B5EF4-FFF2-40B4-BE49-F238E27FC236}">
                <a16:creationId xmlns:a16="http://schemas.microsoft.com/office/drawing/2014/main" xmlns="" id="{177BEC0A-8A7B-4E15-AE31-F9CDCF23DC40}"/>
              </a:ext>
            </a:extLst>
          </p:cNvPr>
          <p:cNvSpPr/>
          <p:nvPr/>
        </p:nvSpPr>
        <p:spPr>
          <a:xfrm>
            <a:off x="1294109" y="5293166"/>
            <a:ext cx="2157873" cy="388417"/>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图像融合</a:t>
            </a:r>
          </a:p>
        </p:txBody>
      </p:sp>
      <p:sp>
        <p:nvSpPr>
          <p:cNvPr id="54" name="流程图: 终止 53">
            <a:extLst>
              <a:ext uri="{FF2B5EF4-FFF2-40B4-BE49-F238E27FC236}">
                <a16:creationId xmlns:a16="http://schemas.microsoft.com/office/drawing/2014/main" xmlns="" id="{590FA1FD-5328-416E-9E66-4A0A6E5133A5}"/>
              </a:ext>
            </a:extLst>
          </p:cNvPr>
          <p:cNvSpPr/>
          <p:nvPr/>
        </p:nvSpPr>
        <p:spPr>
          <a:xfrm>
            <a:off x="1760640" y="5946997"/>
            <a:ext cx="1235482" cy="402785"/>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环视图像</a:t>
            </a:r>
          </a:p>
        </p:txBody>
      </p:sp>
      <p:cxnSp>
        <p:nvCxnSpPr>
          <p:cNvPr id="55" name="直接箭头连接符 54">
            <a:extLst>
              <a:ext uri="{FF2B5EF4-FFF2-40B4-BE49-F238E27FC236}">
                <a16:creationId xmlns:a16="http://schemas.microsoft.com/office/drawing/2014/main" xmlns="" id="{8656EFC5-BA88-44D3-B26E-C95E0502E2C5}"/>
              </a:ext>
            </a:extLst>
          </p:cNvPr>
          <p:cNvCxnSpPr>
            <a:stCxn id="48" idx="2"/>
            <a:endCxn id="49" idx="0"/>
          </p:cNvCxnSpPr>
          <p:nvPr/>
        </p:nvCxnSpPr>
        <p:spPr>
          <a:xfrm flipH="1">
            <a:off x="2378512" y="2218159"/>
            <a:ext cx="1582" cy="3045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xmlns="" id="{EACCAAE3-0915-4001-83F3-0F2093117F36}"/>
              </a:ext>
            </a:extLst>
          </p:cNvPr>
          <p:cNvCxnSpPr>
            <a:cxnSpLocks/>
            <a:stCxn id="49" idx="2"/>
            <a:endCxn id="50" idx="0"/>
          </p:cNvCxnSpPr>
          <p:nvPr/>
        </p:nvCxnSpPr>
        <p:spPr>
          <a:xfrm>
            <a:off x="2378512" y="2971209"/>
            <a:ext cx="4662" cy="2492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xmlns="" id="{D245CB6F-508D-4D16-8EF1-AA31C9C7F9A4}"/>
              </a:ext>
            </a:extLst>
          </p:cNvPr>
          <p:cNvCxnSpPr>
            <a:stCxn id="50" idx="2"/>
            <a:endCxn id="51" idx="0"/>
          </p:cNvCxnSpPr>
          <p:nvPr/>
        </p:nvCxnSpPr>
        <p:spPr>
          <a:xfrm flipH="1">
            <a:off x="2376823" y="3629183"/>
            <a:ext cx="6351" cy="2654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xmlns="" id="{717C4412-EA5E-4ED3-A367-7658C34A5ABA}"/>
              </a:ext>
            </a:extLst>
          </p:cNvPr>
          <p:cNvCxnSpPr>
            <a:stCxn id="52" idx="2"/>
            <a:endCxn id="53" idx="0"/>
          </p:cNvCxnSpPr>
          <p:nvPr/>
        </p:nvCxnSpPr>
        <p:spPr>
          <a:xfrm flipH="1">
            <a:off x="2373046" y="4982092"/>
            <a:ext cx="4328" cy="3110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xmlns="" id="{19C6FC61-5D45-49BD-967B-55595FA43ECA}"/>
              </a:ext>
            </a:extLst>
          </p:cNvPr>
          <p:cNvCxnSpPr>
            <a:stCxn id="51" idx="2"/>
            <a:endCxn id="52" idx="0"/>
          </p:cNvCxnSpPr>
          <p:nvPr/>
        </p:nvCxnSpPr>
        <p:spPr>
          <a:xfrm>
            <a:off x="2376823" y="4283014"/>
            <a:ext cx="551" cy="2903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xmlns="" id="{A833844F-7695-4C4D-986B-F056C3CF72AC}"/>
              </a:ext>
            </a:extLst>
          </p:cNvPr>
          <p:cNvCxnSpPr>
            <a:stCxn id="53" idx="2"/>
            <a:endCxn id="54" idx="0"/>
          </p:cNvCxnSpPr>
          <p:nvPr/>
        </p:nvCxnSpPr>
        <p:spPr>
          <a:xfrm>
            <a:off x="2373046" y="5681583"/>
            <a:ext cx="5335" cy="265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xmlns="" id="{8C3D374D-E709-4D06-A927-2FE36B8DCBEF}"/>
              </a:ext>
            </a:extLst>
          </p:cNvPr>
          <p:cNvSpPr/>
          <p:nvPr/>
        </p:nvSpPr>
        <p:spPr>
          <a:xfrm>
            <a:off x="1064487" y="3125666"/>
            <a:ext cx="2653112" cy="635101"/>
          </a:xfrm>
          <a:prstGeom prst="rect">
            <a:avLst/>
          </a:prstGeom>
          <a:noFill/>
          <a:ln w="1905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22080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383310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动态拼接</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sp>
        <p:nvSpPr>
          <p:cNvPr id="18" name="箭头: 右 17"/>
          <p:cNvSpPr/>
          <p:nvPr/>
        </p:nvSpPr>
        <p:spPr>
          <a:xfrm>
            <a:off x="4004434" y="4781758"/>
            <a:ext cx="540785" cy="128196"/>
          </a:xfrm>
          <a:prstGeom prst="rightArrow">
            <a:avLst/>
          </a:prstGeom>
          <a:solidFill>
            <a:srgbClr val="F75809"/>
          </a:solidFill>
          <a:ln>
            <a:solidFill>
              <a:srgbClr val="F75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终止 18"/>
          <p:cNvSpPr/>
          <p:nvPr/>
        </p:nvSpPr>
        <p:spPr>
          <a:xfrm>
            <a:off x="1762353" y="1815374"/>
            <a:ext cx="1235482" cy="402785"/>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拼接图像</a:t>
            </a:r>
          </a:p>
        </p:txBody>
      </p:sp>
      <p:sp>
        <p:nvSpPr>
          <p:cNvPr id="20" name="流程图: 过程 19"/>
          <p:cNvSpPr/>
          <p:nvPr/>
        </p:nvSpPr>
        <p:spPr>
          <a:xfrm>
            <a:off x="1267686" y="2522715"/>
            <a:ext cx="2221651" cy="44849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特征点检测及匹配</a:t>
            </a:r>
          </a:p>
        </p:txBody>
      </p:sp>
      <p:sp>
        <p:nvSpPr>
          <p:cNvPr id="22" name="流程图: 过程 21"/>
          <p:cNvSpPr/>
          <p:nvPr/>
        </p:nvSpPr>
        <p:spPr>
          <a:xfrm>
            <a:off x="1272348" y="3220493"/>
            <a:ext cx="2221652" cy="408690"/>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accent1"/>
                </a:solidFill>
              </a:rPr>
              <a:t>APAP</a:t>
            </a:r>
            <a:r>
              <a:rPr lang="zh-CN" altLang="en-US" dirty="0">
                <a:solidFill>
                  <a:schemeClr val="accent1"/>
                </a:solidFill>
              </a:rPr>
              <a:t>生成匹配点对</a:t>
            </a:r>
          </a:p>
        </p:txBody>
      </p:sp>
      <p:sp>
        <p:nvSpPr>
          <p:cNvPr id="23" name="流程图: 过程 22"/>
          <p:cNvSpPr/>
          <p:nvPr/>
        </p:nvSpPr>
        <p:spPr>
          <a:xfrm>
            <a:off x="1272346" y="3894598"/>
            <a:ext cx="2208954" cy="388416"/>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变换关系求解</a:t>
            </a:r>
          </a:p>
        </p:txBody>
      </p:sp>
      <p:sp>
        <p:nvSpPr>
          <p:cNvPr id="24" name="流程图: 过程 23"/>
          <p:cNvSpPr/>
          <p:nvPr/>
        </p:nvSpPr>
        <p:spPr>
          <a:xfrm>
            <a:off x="1266548" y="4573402"/>
            <a:ext cx="2221652" cy="408690"/>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网格优化</a:t>
            </a:r>
          </a:p>
        </p:txBody>
      </p:sp>
      <p:sp>
        <p:nvSpPr>
          <p:cNvPr id="25" name="流程图: 过程 24"/>
          <p:cNvSpPr/>
          <p:nvPr/>
        </p:nvSpPr>
        <p:spPr>
          <a:xfrm>
            <a:off x="1294109" y="5293166"/>
            <a:ext cx="2157873" cy="388417"/>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图像融合</a:t>
            </a:r>
          </a:p>
        </p:txBody>
      </p:sp>
      <p:sp>
        <p:nvSpPr>
          <p:cNvPr id="26" name="流程图: 终止 25"/>
          <p:cNvSpPr/>
          <p:nvPr/>
        </p:nvSpPr>
        <p:spPr>
          <a:xfrm>
            <a:off x="1760640" y="5946997"/>
            <a:ext cx="1235482" cy="402785"/>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环视图像</a:t>
            </a:r>
          </a:p>
        </p:txBody>
      </p:sp>
      <p:cxnSp>
        <p:nvCxnSpPr>
          <p:cNvPr id="27" name="直接箭头连接符 26"/>
          <p:cNvCxnSpPr>
            <a:stCxn id="19" idx="2"/>
            <a:endCxn id="20" idx="0"/>
          </p:cNvCxnSpPr>
          <p:nvPr/>
        </p:nvCxnSpPr>
        <p:spPr>
          <a:xfrm flipH="1">
            <a:off x="2378512" y="2218159"/>
            <a:ext cx="1582" cy="3045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cxnSpLocks/>
            <a:stCxn id="20" idx="2"/>
            <a:endCxn id="22" idx="0"/>
          </p:cNvCxnSpPr>
          <p:nvPr/>
        </p:nvCxnSpPr>
        <p:spPr>
          <a:xfrm>
            <a:off x="2378512" y="2971209"/>
            <a:ext cx="4662" cy="2492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2" idx="2"/>
            <a:endCxn id="23" idx="0"/>
          </p:cNvCxnSpPr>
          <p:nvPr/>
        </p:nvCxnSpPr>
        <p:spPr>
          <a:xfrm flipH="1">
            <a:off x="2376823" y="3629183"/>
            <a:ext cx="6351" cy="2654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2"/>
            <a:endCxn id="25" idx="0"/>
          </p:cNvCxnSpPr>
          <p:nvPr/>
        </p:nvCxnSpPr>
        <p:spPr>
          <a:xfrm flipH="1">
            <a:off x="2373046" y="4982092"/>
            <a:ext cx="4328" cy="3110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3" idx="2"/>
            <a:endCxn id="24" idx="0"/>
          </p:cNvCxnSpPr>
          <p:nvPr/>
        </p:nvCxnSpPr>
        <p:spPr>
          <a:xfrm>
            <a:off x="2376823" y="4283014"/>
            <a:ext cx="551" cy="2903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2"/>
            <a:endCxn id="26" idx="0"/>
          </p:cNvCxnSpPr>
          <p:nvPr/>
        </p:nvCxnSpPr>
        <p:spPr>
          <a:xfrm>
            <a:off x="2373046" y="5681583"/>
            <a:ext cx="5335" cy="265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064487" y="4473203"/>
            <a:ext cx="2653112" cy="635101"/>
          </a:xfrm>
          <a:prstGeom prst="rect">
            <a:avLst/>
          </a:prstGeom>
          <a:noFill/>
          <a:ln w="1905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4">
            <a:extLst>
              <a:ext uri="{28A0092B-C50C-407E-A947-70E740481C1C}">
                <a14:useLocalDpi xmlns:a14="http://schemas.microsoft.com/office/drawing/2010/main" val="0"/>
              </a:ext>
            </a:extLst>
          </a:blip>
          <a:srcRect/>
          <a:stretch/>
        </p:blipFill>
        <p:spPr>
          <a:xfrm rot="10800000">
            <a:off x="5683050" y="1609887"/>
            <a:ext cx="2973241" cy="480815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383310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动态拼接</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pic>
        <p:nvPicPr>
          <p:cNvPr id="36" name="图片 35"/>
          <p:cNvPicPr>
            <a:picLocks noChangeAspect="1"/>
          </p:cNvPicPr>
          <p:nvPr/>
        </p:nvPicPr>
        <p:blipFill>
          <a:blip r:embed="rId4">
            <a:extLst>
              <a:ext uri="{28A0092B-C50C-407E-A947-70E740481C1C}">
                <a14:useLocalDpi xmlns:a14="http://schemas.microsoft.com/office/drawing/2010/main" val="0"/>
              </a:ext>
            </a:extLst>
          </a:blip>
          <a:srcRect/>
          <a:stretch/>
        </p:blipFill>
        <p:spPr>
          <a:xfrm rot="10800000">
            <a:off x="5684809" y="1605910"/>
            <a:ext cx="2973241" cy="4808155"/>
          </a:xfrm>
          <a:prstGeom prst="rect">
            <a:avLst/>
          </a:prstGeom>
        </p:spPr>
      </p:pic>
      <p:sp>
        <p:nvSpPr>
          <p:cNvPr id="35" name="箭头: 右 34">
            <a:extLst>
              <a:ext uri="{FF2B5EF4-FFF2-40B4-BE49-F238E27FC236}">
                <a16:creationId xmlns:a16="http://schemas.microsoft.com/office/drawing/2014/main" xmlns="" id="{5490E6BE-835A-4AD4-B588-6F4B208CBE20}"/>
              </a:ext>
            </a:extLst>
          </p:cNvPr>
          <p:cNvSpPr/>
          <p:nvPr/>
        </p:nvSpPr>
        <p:spPr>
          <a:xfrm>
            <a:off x="4004434" y="5467558"/>
            <a:ext cx="540785" cy="128196"/>
          </a:xfrm>
          <a:prstGeom prst="rightArrow">
            <a:avLst/>
          </a:prstGeom>
          <a:solidFill>
            <a:srgbClr val="F75809"/>
          </a:solidFill>
          <a:ln>
            <a:solidFill>
              <a:srgbClr val="F75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终止 36">
            <a:extLst>
              <a:ext uri="{FF2B5EF4-FFF2-40B4-BE49-F238E27FC236}">
                <a16:creationId xmlns:a16="http://schemas.microsoft.com/office/drawing/2014/main" xmlns="" id="{D9B57BC5-92A5-48EE-8CA6-D19376042363}"/>
              </a:ext>
            </a:extLst>
          </p:cNvPr>
          <p:cNvSpPr/>
          <p:nvPr/>
        </p:nvSpPr>
        <p:spPr>
          <a:xfrm>
            <a:off x="1762353" y="1815374"/>
            <a:ext cx="1235482" cy="402785"/>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拼接图像</a:t>
            </a:r>
          </a:p>
        </p:txBody>
      </p:sp>
      <p:sp>
        <p:nvSpPr>
          <p:cNvPr id="38" name="流程图: 过程 37">
            <a:extLst>
              <a:ext uri="{FF2B5EF4-FFF2-40B4-BE49-F238E27FC236}">
                <a16:creationId xmlns:a16="http://schemas.microsoft.com/office/drawing/2014/main" xmlns="" id="{15B7E510-8A3A-40B2-818C-5E96039DE48D}"/>
              </a:ext>
            </a:extLst>
          </p:cNvPr>
          <p:cNvSpPr/>
          <p:nvPr/>
        </p:nvSpPr>
        <p:spPr>
          <a:xfrm>
            <a:off x="1267686" y="2522715"/>
            <a:ext cx="2221651" cy="44849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特征点检测及匹配</a:t>
            </a:r>
          </a:p>
        </p:txBody>
      </p:sp>
      <p:sp>
        <p:nvSpPr>
          <p:cNvPr id="39" name="流程图: 过程 38">
            <a:extLst>
              <a:ext uri="{FF2B5EF4-FFF2-40B4-BE49-F238E27FC236}">
                <a16:creationId xmlns:a16="http://schemas.microsoft.com/office/drawing/2014/main" xmlns="" id="{16D3626D-1B5A-4CB6-8458-774BF91240DB}"/>
              </a:ext>
            </a:extLst>
          </p:cNvPr>
          <p:cNvSpPr/>
          <p:nvPr/>
        </p:nvSpPr>
        <p:spPr>
          <a:xfrm>
            <a:off x="1272348" y="3220493"/>
            <a:ext cx="2221652" cy="408690"/>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accent1"/>
                </a:solidFill>
              </a:rPr>
              <a:t>APAP</a:t>
            </a:r>
            <a:r>
              <a:rPr lang="zh-CN" altLang="en-US" dirty="0">
                <a:solidFill>
                  <a:schemeClr val="accent1"/>
                </a:solidFill>
              </a:rPr>
              <a:t>生成匹配点对</a:t>
            </a:r>
          </a:p>
        </p:txBody>
      </p:sp>
      <p:sp>
        <p:nvSpPr>
          <p:cNvPr id="40" name="流程图: 过程 39">
            <a:extLst>
              <a:ext uri="{FF2B5EF4-FFF2-40B4-BE49-F238E27FC236}">
                <a16:creationId xmlns:a16="http://schemas.microsoft.com/office/drawing/2014/main" xmlns="" id="{1150E227-5A62-40F9-AC88-04C46F19DB7B}"/>
              </a:ext>
            </a:extLst>
          </p:cNvPr>
          <p:cNvSpPr/>
          <p:nvPr/>
        </p:nvSpPr>
        <p:spPr>
          <a:xfrm>
            <a:off x="1272346" y="3894598"/>
            <a:ext cx="2208954" cy="388416"/>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变换关系求解</a:t>
            </a:r>
          </a:p>
        </p:txBody>
      </p:sp>
      <p:sp>
        <p:nvSpPr>
          <p:cNvPr id="41" name="流程图: 过程 40">
            <a:extLst>
              <a:ext uri="{FF2B5EF4-FFF2-40B4-BE49-F238E27FC236}">
                <a16:creationId xmlns:a16="http://schemas.microsoft.com/office/drawing/2014/main" xmlns="" id="{F89E9B1A-56E6-4C2D-A8EC-724A833A99FF}"/>
              </a:ext>
            </a:extLst>
          </p:cNvPr>
          <p:cNvSpPr/>
          <p:nvPr/>
        </p:nvSpPr>
        <p:spPr>
          <a:xfrm>
            <a:off x="1266548" y="4573402"/>
            <a:ext cx="2221652" cy="408690"/>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网格优化</a:t>
            </a:r>
          </a:p>
        </p:txBody>
      </p:sp>
      <p:sp>
        <p:nvSpPr>
          <p:cNvPr id="42" name="流程图: 过程 41">
            <a:extLst>
              <a:ext uri="{FF2B5EF4-FFF2-40B4-BE49-F238E27FC236}">
                <a16:creationId xmlns:a16="http://schemas.microsoft.com/office/drawing/2014/main" xmlns="" id="{14AB076F-871A-4973-9FA6-01D8F77E789C}"/>
              </a:ext>
            </a:extLst>
          </p:cNvPr>
          <p:cNvSpPr/>
          <p:nvPr/>
        </p:nvSpPr>
        <p:spPr>
          <a:xfrm>
            <a:off x="1294109" y="5293166"/>
            <a:ext cx="2157873" cy="388417"/>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图像融合</a:t>
            </a:r>
          </a:p>
        </p:txBody>
      </p:sp>
      <p:sp>
        <p:nvSpPr>
          <p:cNvPr id="43" name="流程图: 终止 42">
            <a:extLst>
              <a:ext uri="{FF2B5EF4-FFF2-40B4-BE49-F238E27FC236}">
                <a16:creationId xmlns:a16="http://schemas.microsoft.com/office/drawing/2014/main" xmlns="" id="{92F985D0-8E6E-4700-9BFD-DAC16C02AA6E}"/>
              </a:ext>
            </a:extLst>
          </p:cNvPr>
          <p:cNvSpPr/>
          <p:nvPr/>
        </p:nvSpPr>
        <p:spPr>
          <a:xfrm>
            <a:off x="1760640" y="5946997"/>
            <a:ext cx="1235482" cy="402785"/>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环视图像</a:t>
            </a:r>
          </a:p>
        </p:txBody>
      </p:sp>
      <p:cxnSp>
        <p:nvCxnSpPr>
          <p:cNvPr id="44" name="直接箭头连接符 43">
            <a:extLst>
              <a:ext uri="{FF2B5EF4-FFF2-40B4-BE49-F238E27FC236}">
                <a16:creationId xmlns:a16="http://schemas.microsoft.com/office/drawing/2014/main" xmlns="" id="{0CB8D759-9BC0-4420-B916-7482012BEC77}"/>
              </a:ext>
            </a:extLst>
          </p:cNvPr>
          <p:cNvCxnSpPr>
            <a:stCxn id="37" idx="2"/>
            <a:endCxn id="38" idx="0"/>
          </p:cNvCxnSpPr>
          <p:nvPr/>
        </p:nvCxnSpPr>
        <p:spPr>
          <a:xfrm flipH="1">
            <a:off x="2378512" y="2218159"/>
            <a:ext cx="1582" cy="3045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xmlns="" id="{4980B9F0-07ED-4B55-A87E-C47F8571CBEE}"/>
              </a:ext>
            </a:extLst>
          </p:cNvPr>
          <p:cNvCxnSpPr>
            <a:cxnSpLocks/>
            <a:stCxn id="38" idx="2"/>
            <a:endCxn id="39" idx="0"/>
          </p:cNvCxnSpPr>
          <p:nvPr/>
        </p:nvCxnSpPr>
        <p:spPr>
          <a:xfrm>
            <a:off x="2378512" y="2971209"/>
            <a:ext cx="4662" cy="2492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xmlns="" id="{DD4FE02F-51E3-4232-A98A-4CE696E8F540}"/>
              </a:ext>
            </a:extLst>
          </p:cNvPr>
          <p:cNvCxnSpPr>
            <a:stCxn id="39" idx="2"/>
            <a:endCxn id="40" idx="0"/>
          </p:cNvCxnSpPr>
          <p:nvPr/>
        </p:nvCxnSpPr>
        <p:spPr>
          <a:xfrm flipH="1">
            <a:off x="2376823" y="3629183"/>
            <a:ext cx="6351" cy="2654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xmlns="" id="{830C9311-7123-49E6-9112-A7936BEB6ECE}"/>
              </a:ext>
            </a:extLst>
          </p:cNvPr>
          <p:cNvCxnSpPr>
            <a:stCxn id="41" idx="2"/>
            <a:endCxn id="42" idx="0"/>
          </p:cNvCxnSpPr>
          <p:nvPr/>
        </p:nvCxnSpPr>
        <p:spPr>
          <a:xfrm flipH="1">
            <a:off x="2373046" y="4982092"/>
            <a:ext cx="4328" cy="3110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xmlns="" id="{BC7C496F-C2C3-4E7D-A44F-708B82104D7F}"/>
              </a:ext>
            </a:extLst>
          </p:cNvPr>
          <p:cNvCxnSpPr>
            <a:stCxn id="40" idx="2"/>
            <a:endCxn id="41" idx="0"/>
          </p:cNvCxnSpPr>
          <p:nvPr/>
        </p:nvCxnSpPr>
        <p:spPr>
          <a:xfrm>
            <a:off x="2376823" y="4283014"/>
            <a:ext cx="551" cy="2903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xmlns="" id="{99A5D2D0-0745-47B4-804F-C91E40147F25}"/>
              </a:ext>
            </a:extLst>
          </p:cNvPr>
          <p:cNvCxnSpPr>
            <a:stCxn id="42" idx="2"/>
            <a:endCxn id="43" idx="0"/>
          </p:cNvCxnSpPr>
          <p:nvPr/>
        </p:nvCxnSpPr>
        <p:spPr>
          <a:xfrm>
            <a:off x="2373046" y="5681583"/>
            <a:ext cx="5335" cy="265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xmlns="" id="{15C4B383-052B-46DA-B38E-68881C71FE08}"/>
              </a:ext>
            </a:extLst>
          </p:cNvPr>
          <p:cNvSpPr/>
          <p:nvPr/>
        </p:nvSpPr>
        <p:spPr>
          <a:xfrm>
            <a:off x="1064487" y="5159003"/>
            <a:ext cx="2653112" cy="635101"/>
          </a:xfrm>
          <a:prstGeom prst="rect">
            <a:avLst/>
          </a:prstGeom>
          <a:noFill/>
          <a:ln w="1905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383310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动态拼接</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pic>
        <p:nvPicPr>
          <p:cNvPr id="35" name="图片 34"/>
          <p:cNvPicPr>
            <a:picLocks noChangeAspect="1"/>
          </p:cNvPicPr>
          <p:nvPr/>
        </p:nvPicPr>
        <p:blipFill rotWithShape="1">
          <a:blip r:embed="rId4">
            <a:extLst>
              <a:ext uri="{28A0092B-C50C-407E-A947-70E740481C1C}">
                <a14:useLocalDpi xmlns:a14="http://schemas.microsoft.com/office/drawing/2010/main" val="0"/>
              </a:ext>
            </a:extLst>
          </a:blip>
          <a:srcRect l="16182" t="15459" r="11113"/>
          <a:stretch>
            <a:fillRect/>
          </a:stretch>
        </p:blipFill>
        <p:spPr>
          <a:xfrm>
            <a:off x="6042273" y="1581194"/>
            <a:ext cx="2283580" cy="4930192"/>
          </a:xfrm>
          <a:prstGeom prst="rect">
            <a:avLst/>
          </a:prstGeom>
        </p:spPr>
      </p:pic>
      <p:sp>
        <p:nvSpPr>
          <p:cNvPr id="36" name="箭头: 右 35">
            <a:extLst>
              <a:ext uri="{FF2B5EF4-FFF2-40B4-BE49-F238E27FC236}">
                <a16:creationId xmlns:a16="http://schemas.microsoft.com/office/drawing/2014/main" xmlns="" id="{87E69605-1B3E-451F-8FC2-71E1CEF0DC06}"/>
              </a:ext>
            </a:extLst>
          </p:cNvPr>
          <p:cNvSpPr/>
          <p:nvPr/>
        </p:nvSpPr>
        <p:spPr>
          <a:xfrm>
            <a:off x="4004434" y="6129294"/>
            <a:ext cx="540785" cy="128196"/>
          </a:xfrm>
          <a:prstGeom prst="rightArrow">
            <a:avLst/>
          </a:prstGeom>
          <a:solidFill>
            <a:srgbClr val="F75809"/>
          </a:solidFill>
          <a:ln>
            <a:solidFill>
              <a:srgbClr val="F75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终止 36">
            <a:extLst>
              <a:ext uri="{FF2B5EF4-FFF2-40B4-BE49-F238E27FC236}">
                <a16:creationId xmlns:a16="http://schemas.microsoft.com/office/drawing/2014/main" xmlns="" id="{58DFB2AD-C82A-49F3-8033-5F67B7F4C04A}"/>
              </a:ext>
            </a:extLst>
          </p:cNvPr>
          <p:cNvSpPr/>
          <p:nvPr/>
        </p:nvSpPr>
        <p:spPr>
          <a:xfrm>
            <a:off x="1762353" y="1815374"/>
            <a:ext cx="1235482" cy="402785"/>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拼接图像</a:t>
            </a:r>
          </a:p>
        </p:txBody>
      </p:sp>
      <p:sp>
        <p:nvSpPr>
          <p:cNvPr id="38" name="流程图: 过程 37">
            <a:extLst>
              <a:ext uri="{FF2B5EF4-FFF2-40B4-BE49-F238E27FC236}">
                <a16:creationId xmlns:a16="http://schemas.microsoft.com/office/drawing/2014/main" xmlns="" id="{6F8965E4-9BAE-40DF-90EF-811B47B1E6E1}"/>
              </a:ext>
            </a:extLst>
          </p:cNvPr>
          <p:cNvSpPr/>
          <p:nvPr/>
        </p:nvSpPr>
        <p:spPr>
          <a:xfrm>
            <a:off x="1267686" y="2522715"/>
            <a:ext cx="2221651" cy="448494"/>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特征点检测及匹配</a:t>
            </a:r>
          </a:p>
        </p:txBody>
      </p:sp>
      <p:sp>
        <p:nvSpPr>
          <p:cNvPr id="39" name="流程图: 过程 38">
            <a:extLst>
              <a:ext uri="{FF2B5EF4-FFF2-40B4-BE49-F238E27FC236}">
                <a16:creationId xmlns:a16="http://schemas.microsoft.com/office/drawing/2014/main" xmlns="" id="{E7415891-322E-4071-A239-5FEDAAF45CD6}"/>
              </a:ext>
            </a:extLst>
          </p:cNvPr>
          <p:cNvSpPr/>
          <p:nvPr/>
        </p:nvSpPr>
        <p:spPr>
          <a:xfrm>
            <a:off x="1272348" y="3220493"/>
            <a:ext cx="2221652" cy="408690"/>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accent1"/>
                </a:solidFill>
              </a:rPr>
              <a:t>APAP</a:t>
            </a:r>
            <a:r>
              <a:rPr lang="zh-CN" altLang="en-US" dirty="0">
                <a:solidFill>
                  <a:schemeClr val="accent1"/>
                </a:solidFill>
              </a:rPr>
              <a:t>生成匹配点对</a:t>
            </a:r>
          </a:p>
        </p:txBody>
      </p:sp>
      <p:sp>
        <p:nvSpPr>
          <p:cNvPr id="40" name="流程图: 过程 39">
            <a:extLst>
              <a:ext uri="{FF2B5EF4-FFF2-40B4-BE49-F238E27FC236}">
                <a16:creationId xmlns:a16="http://schemas.microsoft.com/office/drawing/2014/main" xmlns="" id="{C347DE22-AE78-4DFA-AA7D-E2100E1FC931}"/>
              </a:ext>
            </a:extLst>
          </p:cNvPr>
          <p:cNvSpPr/>
          <p:nvPr/>
        </p:nvSpPr>
        <p:spPr>
          <a:xfrm>
            <a:off x="1272346" y="3894598"/>
            <a:ext cx="2208954" cy="388416"/>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变换关系求解</a:t>
            </a:r>
          </a:p>
        </p:txBody>
      </p:sp>
      <p:sp>
        <p:nvSpPr>
          <p:cNvPr id="41" name="流程图: 过程 40">
            <a:extLst>
              <a:ext uri="{FF2B5EF4-FFF2-40B4-BE49-F238E27FC236}">
                <a16:creationId xmlns:a16="http://schemas.microsoft.com/office/drawing/2014/main" xmlns="" id="{270213D2-4919-4124-96C9-AC71F99DF8E8}"/>
              </a:ext>
            </a:extLst>
          </p:cNvPr>
          <p:cNvSpPr/>
          <p:nvPr/>
        </p:nvSpPr>
        <p:spPr>
          <a:xfrm>
            <a:off x="1266548" y="4573402"/>
            <a:ext cx="2221652" cy="408690"/>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网格优化</a:t>
            </a:r>
          </a:p>
        </p:txBody>
      </p:sp>
      <p:sp>
        <p:nvSpPr>
          <p:cNvPr id="42" name="流程图: 过程 41">
            <a:extLst>
              <a:ext uri="{FF2B5EF4-FFF2-40B4-BE49-F238E27FC236}">
                <a16:creationId xmlns:a16="http://schemas.microsoft.com/office/drawing/2014/main" xmlns="" id="{BDFCFBF6-2BF6-4C4A-B6C6-DA7EF0C91BF1}"/>
              </a:ext>
            </a:extLst>
          </p:cNvPr>
          <p:cNvSpPr/>
          <p:nvPr/>
        </p:nvSpPr>
        <p:spPr>
          <a:xfrm>
            <a:off x="1294109" y="5293166"/>
            <a:ext cx="2157873" cy="388417"/>
          </a:xfrm>
          <a:prstGeom prst="flowChartProcess">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1"/>
                </a:solidFill>
              </a:rPr>
              <a:t>图像融合</a:t>
            </a:r>
          </a:p>
        </p:txBody>
      </p:sp>
      <p:sp>
        <p:nvSpPr>
          <p:cNvPr id="43" name="流程图: 终止 42">
            <a:extLst>
              <a:ext uri="{FF2B5EF4-FFF2-40B4-BE49-F238E27FC236}">
                <a16:creationId xmlns:a16="http://schemas.microsoft.com/office/drawing/2014/main" xmlns="" id="{D7B31B9C-F9E4-4B7F-850C-50F68D28C4F0}"/>
              </a:ext>
            </a:extLst>
          </p:cNvPr>
          <p:cNvSpPr/>
          <p:nvPr/>
        </p:nvSpPr>
        <p:spPr>
          <a:xfrm>
            <a:off x="1760640" y="5946997"/>
            <a:ext cx="1235482" cy="402785"/>
          </a:xfrm>
          <a:prstGeom prst="flowChartTerminator">
            <a:avLst/>
          </a:prstGeom>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accent1"/>
                </a:solidFill>
              </a:rPr>
              <a:t>环视图像</a:t>
            </a:r>
          </a:p>
        </p:txBody>
      </p:sp>
      <p:cxnSp>
        <p:nvCxnSpPr>
          <p:cNvPr id="44" name="直接箭头连接符 43">
            <a:extLst>
              <a:ext uri="{FF2B5EF4-FFF2-40B4-BE49-F238E27FC236}">
                <a16:creationId xmlns:a16="http://schemas.microsoft.com/office/drawing/2014/main" xmlns="" id="{9CD420B6-22A8-40B1-8E91-A87DC32DD48E}"/>
              </a:ext>
            </a:extLst>
          </p:cNvPr>
          <p:cNvCxnSpPr>
            <a:stCxn id="37" idx="2"/>
            <a:endCxn id="38" idx="0"/>
          </p:cNvCxnSpPr>
          <p:nvPr/>
        </p:nvCxnSpPr>
        <p:spPr>
          <a:xfrm flipH="1">
            <a:off x="2378512" y="2218159"/>
            <a:ext cx="1582" cy="3045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xmlns="" id="{65C73012-C09F-471B-A5D3-FD8EFD669E97}"/>
              </a:ext>
            </a:extLst>
          </p:cNvPr>
          <p:cNvCxnSpPr>
            <a:cxnSpLocks/>
            <a:stCxn id="38" idx="2"/>
            <a:endCxn id="39" idx="0"/>
          </p:cNvCxnSpPr>
          <p:nvPr/>
        </p:nvCxnSpPr>
        <p:spPr>
          <a:xfrm>
            <a:off x="2378512" y="2971209"/>
            <a:ext cx="4662" cy="2492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xmlns="" id="{F533A3C4-26F8-4F15-AE22-CE0360A010E3}"/>
              </a:ext>
            </a:extLst>
          </p:cNvPr>
          <p:cNvCxnSpPr>
            <a:stCxn id="39" idx="2"/>
            <a:endCxn id="40" idx="0"/>
          </p:cNvCxnSpPr>
          <p:nvPr/>
        </p:nvCxnSpPr>
        <p:spPr>
          <a:xfrm flipH="1">
            <a:off x="2376823" y="3629183"/>
            <a:ext cx="6351" cy="2654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xmlns="" id="{3C9D0150-CF65-4616-A4F3-0FD2E3054E11}"/>
              </a:ext>
            </a:extLst>
          </p:cNvPr>
          <p:cNvCxnSpPr>
            <a:stCxn id="41" idx="2"/>
            <a:endCxn id="42" idx="0"/>
          </p:cNvCxnSpPr>
          <p:nvPr/>
        </p:nvCxnSpPr>
        <p:spPr>
          <a:xfrm flipH="1">
            <a:off x="2373046" y="4982092"/>
            <a:ext cx="4328" cy="3110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xmlns="" id="{407E3C1A-400E-4C1C-AA04-4718A1F1EA5A}"/>
              </a:ext>
            </a:extLst>
          </p:cNvPr>
          <p:cNvCxnSpPr>
            <a:stCxn id="40" idx="2"/>
            <a:endCxn id="41" idx="0"/>
          </p:cNvCxnSpPr>
          <p:nvPr/>
        </p:nvCxnSpPr>
        <p:spPr>
          <a:xfrm>
            <a:off x="2376823" y="4283014"/>
            <a:ext cx="551" cy="2903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xmlns="" id="{A73B4B99-641A-44EC-971A-E8803491BBF9}"/>
              </a:ext>
            </a:extLst>
          </p:cNvPr>
          <p:cNvCxnSpPr>
            <a:stCxn id="42" idx="2"/>
            <a:endCxn id="43" idx="0"/>
          </p:cNvCxnSpPr>
          <p:nvPr/>
        </p:nvCxnSpPr>
        <p:spPr>
          <a:xfrm>
            <a:off x="2373046" y="5681583"/>
            <a:ext cx="5335" cy="265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xmlns="" id="{9E65AF37-DCC4-4BC7-81A6-985CDCC2C6B3}"/>
              </a:ext>
            </a:extLst>
          </p:cNvPr>
          <p:cNvSpPr/>
          <p:nvPr/>
        </p:nvSpPr>
        <p:spPr>
          <a:xfrm>
            <a:off x="1064487" y="5820739"/>
            <a:ext cx="2653112" cy="635101"/>
          </a:xfrm>
          <a:prstGeom prst="rect">
            <a:avLst/>
          </a:prstGeom>
          <a:noFill/>
          <a:ln w="1905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3114955"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难点</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p:blipFill>
        <p:spPr>
          <a:xfrm>
            <a:off x="1474470" y="1333259"/>
            <a:ext cx="9083040" cy="510921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3114955"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难点</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474470" y="1333259"/>
            <a:ext cx="9083040" cy="510921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50" y="2233523"/>
            <a:ext cx="5565880" cy="3130807"/>
          </a:xfrm>
          <a:prstGeom prst="rect">
            <a:avLst/>
          </a:prstGeom>
        </p:spPr>
      </p:pic>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3114955"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难点</a:t>
            </a:r>
          </a:p>
        </p:txBody>
      </p:sp>
      <p:pic>
        <p:nvPicPr>
          <p:cNvPr id="15" name="图形 14"/>
          <p:cNvPicPr>
            <a:picLocks noChangeAspect="1"/>
          </p:cNvPicPr>
          <p:nvPr/>
        </p:nvPicPr>
        <p:blipFill>
          <a:blip r:embed="rId4"/>
          <a:stretch>
            <a:fillRect/>
          </a:stretch>
        </p:blipFill>
        <p:spPr>
          <a:xfrm>
            <a:off x="8831494" y="1190491"/>
            <a:ext cx="2685492" cy="100800"/>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1681" y="2253173"/>
            <a:ext cx="5530945" cy="3111157"/>
          </a:xfrm>
          <a:prstGeom prst="rect">
            <a:avLst/>
          </a:prstGeom>
        </p:spPr>
      </p:pic>
      <p:sp>
        <p:nvSpPr>
          <p:cNvPr id="24" name="矩形 23"/>
          <p:cNvSpPr/>
          <p:nvPr/>
        </p:nvSpPr>
        <p:spPr>
          <a:xfrm>
            <a:off x="6846571" y="2973189"/>
            <a:ext cx="2640330" cy="1415931"/>
          </a:xfrm>
          <a:prstGeom prst="rect">
            <a:avLst/>
          </a:prstGeom>
          <a:noFill/>
          <a:ln w="38100">
            <a:solidFill>
              <a:srgbClr val="F758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926079" y="3630773"/>
            <a:ext cx="2274571" cy="872370"/>
          </a:xfrm>
          <a:prstGeom prst="rect">
            <a:avLst/>
          </a:prstGeom>
          <a:noFill/>
          <a:ln w="38100">
            <a:solidFill>
              <a:srgbClr val="F758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50" y="2233523"/>
            <a:ext cx="5565880" cy="3130807"/>
          </a:xfrm>
          <a:prstGeom prst="rect">
            <a:avLst/>
          </a:prstGeom>
        </p:spPr>
      </p:pic>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3114955"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难点</a:t>
            </a:r>
          </a:p>
        </p:txBody>
      </p:sp>
      <p:pic>
        <p:nvPicPr>
          <p:cNvPr id="15" name="图形 14"/>
          <p:cNvPicPr>
            <a:picLocks noChangeAspect="1"/>
          </p:cNvPicPr>
          <p:nvPr/>
        </p:nvPicPr>
        <p:blipFill>
          <a:blip r:embed="rId4"/>
          <a:stretch>
            <a:fillRect/>
          </a:stretch>
        </p:blipFill>
        <p:spPr>
          <a:xfrm>
            <a:off x="8831494" y="1190491"/>
            <a:ext cx="2685492" cy="100800"/>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1681" y="2253173"/>
            <a:ext cx="5530945" cy="3111157"/>
          </a:xfrm>
          <a:prstGeom prst="rect">
            <a:avLst/>
          </a:prstGeom>
        </p:spPr>
      </p:pic>
      <p:sp>
        <p:nvSpPr>
          <p:cNvPr id="34" name="矩形 33"/>
          <p:cNvSpPr/>
          <p:nvPr/>
        </p:nvSpPr>
        <p:spPr>
          <a:xfrm>
            <a:off x="4187305" y="3413987"/>
            <a:ext cx="441845" cy="421112"/>
          </a:xfrm>
          <a:prstGeom prst="rect">
            <a:avLst/>
          </a:prstGeom>
          <a:noFill/>
          <a:ln w="38100">
            <a:solidFill>
              <a:srgbClr val="F758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879551" y="2863388"/>
            <a:ext cx="487209" cy="398979"/>
          </a:xfrm>
          <a:prstGeom prst="rect">
            <a:avLst/>
          </a:prstGeom>
          <a:noFill/>
          <a:ln w="38100">
            <a:solidFill>
              <a:srgbClr val="F758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6">
            <a:extLst>
              <a:ext uri="{28A0092B-C50C-407E-A947-70E740481C1C}">
                <a14:useLocalDpi xmlns:a14="http://schemas.microsoft.com/office/drawing/2010/main" val="0"/>
              </a:ext>
            </a:extLst>
          </a:blip>
          <a:srcRect l="70572" t="37705" r="21490" b="48845"/>
          <a:stretch>
            <a:fillRect/>
          </a:stretch>
        </p:blipFill>
        <p:spPr>
          <a:xfrm>
            <a:off x="3650760" y="5118474"/>
            <a:ext cx="1652093" cy="1574571"/>
          </a:xfrm>
          <a:prstGeom prst="rect">
            <a:avLst/>
          </a:prstGeom>
          <a:solidFill>
            <a:srgbClr val="FFFFFF">
              <a:shade val="85000"/>
            </a:srgbClr>
          </a:solidFill>
          <a:ln w="88900" cap="sq">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0" name="图片 29"/>
          <p:cNvPicPr>
            <a:picLocks noChangeAspect="1"/>
          </p:cNvPicPr>
          <p:nvPr/>
        </p:nvPicPr>
        <p:blipFill>
          <a:blip r:embed="rId7">
            <a:extLst>
              <a:ext uri="{28A0092B-C50C-407E-A947-70E740481C1C}">
                <a14:useLocalDpi xmlns:a14="http://schemas.microsoft.com/office/drawing/2010/main" val="0"/>
              </a:ext>
            </a:extLst>
          </a:blip>
          <a:srcRect l="31602" t="19614" r="59590" b="67562"/>
          <a:stretch>
            <a:fillRect/>
          </a:stretch>
        </p:blipFill>
        <p:spPr>
          <a:xfrm>
            <a:off x="6923439" y="5065141"/>
            <a:ext cx="1652093" cy="1627904"/>
          </a:xfrm>
          <a:prstGeom prst="rect">
            <a:avLst/>
          </a:prstGeom>
          <a:solidFill>
            <a:srgbClr val="FFFFFF">
              <a:shade val="85000"/>
            </a:srgbClr>
          </a:solidFill>
          <a:ln w="88900" cap="sq">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37" name="箭头: 下 36"/>
          <p:cNvSpPr/>
          <p:nvPr/>
        </p:nvSpPr>
        <p:spPr>
          <a:xfrm>
            <a:off x="4278744" y="4053830"/>
            <a:ext cx="258965" cy="889333"/>
          </a:xfrm>
          <a:prstGeom prst="downArrow">
            <a:avLst/>
          </a:prstGeom>
          <a:solidFill>
            <a:srgbClr val="F75809"/>
          </a:solidFill>
          <a:ln>
            <a:solidFill>
              <a:srgbClr val="F75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p:cNvSpPr/>
          <p:nvPr/>
        </p:nvSpPr>
        <p:spPr>
          <a:xfrm>
            <a:off x="7940274" y="3432902"/>
            <a:ext cx="243606" cy="1356268"/>
          </a:xfrm>
          <a:prstGeom prst="downArrow">
            <a:avLst/>
          </a:prstGeom>
          <a:solidFill>
            <a:srgbClr val="F75809"/>
          </a:solidFill>
          <a:ln>
            <a:solidFill>
              <a:srgbClr val="F75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22891" y="3827873"/>
            <a:ext cx="1618788" cy="2877845"/>
          </a:xfrm>
          <a:prstGeom prst="rect">
            <a:avLst/>
          </a:prstGeom>
        </p:spPr>
      </p:pic>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3114955"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难点</a:t>
            </a:r>
          </a:p>
        </p:txBody>
      </p:sp>
      <p:pic>
        <p:nvPicPr>
          <p:cNvPr id="15" name="图形 14"/>
          <p:cNvPicPr>
            <a:picLocks noChangeAspect="1"/>
          </p:cNvPicPr>
          <p:nvPr/>
        </p:nvPicPr>
        <p:blipFill>
          <a:blip r:embed="rId4"/>
          <a:stretch>
            <a:fillRect/>
          </a:stretch>
        </p:blipFill>
        <p:spPr>
          <a:xfrm>
            <a:off x="8831494" y="1190491"/>
            <a:ext cx="2685492" cy="100800"/>
          </a:xfrm>
          <a:prstGeom prst="rect">
            <a:avLst/>
          </a:pr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958268" y="1252107"/>
            <a:ext cx="1610555" cy="2863209"/>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4331" y="1878432"/>
            <a:ext cx="2877841" cy="1618785"/>
          </a:xfrm>
          <a:prstGeom prst="rect">
            <a:avLst/>
          </a:prstGeom>
        </p:spPr>
      </p:pic>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8963852" y="1248907"/>
            <a:ext cx="1618784" cy="2877839"/>
          </a:xfrm>
          <a:prstGeom prst="rect">
            <a:avLst/>
          </a:prstGeom>
        </p:spPr>
      </p:pic>
      <p:pic>
        <p:nvPicPr>
          <p:cNvPr id="21" name="图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8963847" y="3812445"/>
            <a:ext cx="1618774" cy="2877820"/>
          </a:xfrm>
          <a:prstGeom prst="rect">
            <a:avLst/>
          </a:prstGeom>
        </p:spPr>
      </p:pic>
      <p:pic>
        <p:nvPicPr>
          <p:cNvPr id="23"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27523" y="4457790"/>
            <a:ext cx="2877820" cy="1618774"/>
          </a:xfrm>
          <a:prstGeom prst="rect">
            <a:avLst/>
          </a:prstGeom>
        </p:spPr>
      </p:pic>
      <p:sp>
        <p:nvSpPr>
          <p:cNvPr id="3" name="矩形 2"/>
          <p:cNvSpPr/>
          <p:nvPr/>
        </p:nvSpPr>
        <p:spPr>
          <a:xfrm>
            <a:off x="1082844" y="1630982"/>
            <a:ext cx="10434142" cy="2545004"/>
          </a:xfrm>
          <a:prstGeom prst="rect">
            <a:avLst/>
          </a:prstGeom>
          <a:noFill/>
          <a:ln w="38100">
            <a:solidFill>
              <a:srgbClr val="F758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947456" y="3658304"/>
            <a:ext cx="1632178" cy="369332"/>
          </a:xfrm>
          <a:prstGeom prst="rect">
            <a:avLst/>
          </a:prstGeom>
          <a:noFill/>
        </p:spPr>
        <p:txBody>
          <a:bodyPr wrap="none" rtlCol="0">
            <a:spAutoFit/>
          </a:bodyPr>
          <a:lstStyle/>
          <a:p>
            <a:r>
              <a:rPr lang="zh-CN" altLang="en-US" dirty="0"/>
              <a:t>车头左摄像头</a:t>
            </a:r>
          </a:p>
        </p:txBody>
      </p:sp>
      <p:sp>
        <p:nvSpPr>
          <p:cNvPr id="25" name="文本框 24"/>
          <p:cNvSpPr txBox="1"/>
          <p:nvPr/>
        </p:nvSpPr>
        <p:spPr>
          <a:xfrm>
            <a:off x="5630501" y="3693117"/>
            <a:ext cx="1338828" cy="369332"/>
          </a:xfrm>
          <a:prstGeom prst="rect">
            <a:avLst/>
          </a:prstGeom>
          <a:noFill/>
        </p:spPr>
        <p:txBody>
          <a:bodyPr wrap="none" rtlCol="0">
            <a:spAutoFit/>
          </a:bodyPr>
          <a:lstStyle/>
          <a:p>
            <a:r>
              <a:rPr lang="zh-CN" altLang="en-US" dirty="0"/>
              <a:t>车头摄像头</a:t>
            </a:r>
          </a:p>
        </p:txBody>
      </p:sp>
      <p:sp>
        <p:nvSpPr>
          <p:cNvPr id="26" name="文本框 25"/>
          <p:cNvSpPr txBox="1"/>
          <p:nvPr/>
        </p:nvSpPr>
        <p:spPr>
          <a:xfrm>
            <a:off x="9030568" y="3658304"/>
            <a:ext cx="1632178" cy="369332"/>
          </a:xfrm>
          <a:prstGeom prst="rect">
            <a:avLst/>
          </a:prstGeom>
          <a:noFill/>
        </p:spPr>
        <p:txBody>
          <a:bodyPr wrap="none" rtlCol="0">
            <a:spAutoFit/>
          </a:bodyPr>
          <a:lstStyle/>
          <a:p>
            <a:r>
              <a:rPr lang="zh-CN" altLang="en-US" dirty="0"/>
              <a:t>车头右摄像头</a:t>
            </a:r>
          </a:p>
        </p:txBody>
      </p:sp>
      <p:sp>
        <p:nvSpPr>
          <p:cNvPr id="28" name="文本框 27"/>
          <p:cNvSpPr txBox="1"/>
          <p:nvPr/>
        </p:nvSpPr>
        <p:spPr>
          <a:xfrm>
            <a:off x="1947456" y="6244551"/>
            <a:ext cx="1569660" cy="369332"/>
          </a:xfrm>
          <a:prstGeom prst="rect">
            <a:avLst/>
          </a:prstGeom>
          <a:noFill/>
        </p:spPr>
        <p:txBody>
          <a:bodyPr wrap="none" rtlCol="0">
            <a:spAutoFit/>
          </a:bodyPr>
          <a:lstStyle/>
          <a:p>
            <a:r>
              <a:rPr lang="zh-CN" altLang="en-US" dirty="0"/>
              <a:t>车身左摄像头</a:t>
            </a:r>
          </a:p>
        </p:txBody>
      </p:sp>
      <p:sp>
        <p:nvSpPr>
          <p:cNvPr id="29" name="文本框 28"/>
          <p:cNvSpPr txBox="1"/>
          <p:nvPr/>
        </p:nvSpPr>
        <p:spPr>
          <a:xfrm>
            <a:off x="5630501" y="6279364"/>
            <a:ext cx="1338828" cy="369332"/>
          </a:xfrm>
          <a:prstGeom prst="rect">
            <a:avLst/>
          </a:prstGeom>
          <a:noFill/>
        </p:spPr>
        <p:txBody>
          <a:bodyPr wrap="none" rtlCol="0">
            <a:spAutoFit/>
          </a:bodyPr>
          <a:lstStyle/>
          <a:p>
            <a:r>
              <a:rPr lang="zh-CN" altLang="en-US" dirty="0"/>
              <a:t>车尾摄像头</a:t>
            </a:r>
          </a:p>
        </p:txBody>
      </p:sp>
      <p:sp>
        <p:nvSpPr>
          <p:cNvPr id="31" name="文本框 30"/>
          <p:cNvSpPr txBox="1"/>
          <p:nvPr/>
        </p:nvSpPr>
        <p:spPr>
          <a:xfrm>
            <a:off x="9030568" y="6244551"/>
            <a:ext cx="1569660" cy="369332"/>
          </a:xfrm>
          <a:prstGeom prst="rect">
            <a:avLst/>
          </a:prstGeom>
          <a:noFill/>
        </p:spPr>
        <p:txBody>
          <a:bodyPr wrap="none" rtlCol="0">
            <a:spAutoFit/>
          </a:bodyPr>
          <a:lstStyle/>
          <a:p>
            <a:r>
              <a:rPr lang="zh-CN" altLang="en-US" dirty="0"/>
              <a:t>车身右摄像头</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箭头: 五边形 16"/>
          <p:cNvSpPr/>
          <p:nvPr/>
        </p:nvSpPr>
        <p:spPr>
          <a:xfrm>
            <a:off x="1806760" y="2562236"/>
            <a:ext cx="8450393" cy="2553806"/>
          </a:xfrm>
          <a:prstGeom prst="homePlate">
            <a:avLst/>
          </a:prstGeom>
          <a:solidFill>
            <a:schemeClr val="accent1">
              <a:alpha val="60000"/>
            </a:schemeClr>
          </a:solidFill>
          <a:ln>
            <a:noFill/>
          </a:ln>
          <a:scene3d>
            <a:camera prst="orthographicFront">
              <a:rot lat="0" lon="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13" name="组合 12"/>
          <p:cNvGrpSpPr/>
          <p:nvPr/>
        </p:nvGrpSpPr>
        <p:grpSpPr>
          <a:xfrm>
            <a:off x="1763032" y="3149391"/>
            <a:ext cx="8578643" cy="1390027"/>
            <a:chOff x="2190820" y="2227125"/>
            <a:chExt cx="7284936" cy="1178718"/>
          </a:xfrm>
          <a:effectLst>
            <a:outerShdw blurRad="482600" dist="177800" dir="5400000" algn="ctr" rotWithShape="0">
              <a:srgbClr val="000000">
                <a:alpha val="24000"/>
              </a:srgbClr>
            </a:outerShdw>
            <a:reflection blurRad="520700" endPos="33000" dist="25400" dir="5400000" sy="-100000" algn="bl" rotWithShape="0"/>
          </a:effectLst>
        </p:grpSpPr>
        <p:pic>
          <p:nvPicPr>
            <p:cNvPr id="4" name="图片 3"/>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0100" b="59991" l="16300" r="84500"/>
                      </a14:imgEffect>
                    </a14:imgLayer>
                  </a14:imgProps>
                </a:ext>
                <a:ext uri="{28A0092B-C50C-407E-A947-70E740481C1C}">
                  <a14:useLocalDpi xmlns:a14="http://schemas.microsoft.com/office/drawing/2010/main" val="0"/>
                </a:ext>
              </a:extLst>
            </a:blip>
            <a:srcRect l="16180" t="40174" r="15873" b="40100"/>
            <a:stretch>
              <a:fillRect/>
            </a:stretch>
          </p:blipFill>
          <p:spPr>
            <a:xfrm>
              <a:off x="2190820" y="2227125"/>
              <a:ext cx="5327580" cy="1135282"/>
            </a:xfrm>
            <a:prstGeom prst="rect">
              <a:avLst/>
            </a:prstGeom>
            <a:effectLst>
              <a:glow>
                <a:schemeClr val="tx1">
                  <a:lumMod val="50000"/>
                  <a:lumOff val="50000"/>
                </a:schemeClr>
              </a:glow>
              <a:outerShdw blurRad="381000" dist="508000" dir="4980000" algn="ctr" rotWithShape="0">
                <a:srgbClr val="000000">
                  <a:alpha val="38000"/>
                </a:srgbClr>
              </a:outerShdw>
              <a:reflection endPos="0" dir="5400000" sy="-100000" algn="bl" rotWithShape="0"/>
            </a:effectLst>
            <a:scene3d>
              <a:camera prst="orthographicFront"/>
              <a:lightRig rig="threePt" dir="t"/>
            </a:scene3d>
            <a:sp3d extrusionH="76200">
              <a:bevelB/>
              <a:extrusionClr>
                <a:schemeClr val="tx2">
                  <a:lumMod val="50000"/>
                </a:schemeClr>
              </a:extrusionClr>
            </a:sp3d>
          </p:spPr>
        </p:pic>
        <p:pic>
          <p:nvPicPr>
            <p:cNvPr id="6" name="图片 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9010" b="60854" l="41267" r="69300">
                          <a14:foregroundMark x1="45667" y1="49818" x2="65000" y2="50681"/>
                        </a14:backgroundRemoval>
                      </a14:imgEffect>
                    </a14:imgLayer>
                  </a14:imgProps>
                </a:ext>
                <a:ext uri="{28A0092B-C50C-407E-A947-70E740481C1C}">
                  <a14:useLocalDpi xmlns:a14="http://schemas.microsoft.com/office/drawing/2010/main" val="0"/>
                </a:ext>
              </a:extLst>
            </a:blip>
            <a:srcRect l="39999" t="39581" r="31409" b="38655"/>
            <a:stretch>
              <a:fillRect/>
            </a:stretch>
          </p:blipFill>
          <p:spPr>
            <a:xfrm>
              <a:off x="7492500" y="2297770"/>
              <a:ext cx="1983256" cy="1108073"/>
            </a:xfrm>
            <a:prstGeom prst="rect">
              <a:avLst/>
            </a:prstGeom>
            <a:effectLst>
              <a:glow>
                <a:schemeClr val="tx1"/>
              </a:glow>
              <a:outerShdw blurRad="203200" dist="317500" dir="7740000" algn="ctr" rotWithShape="0">
                <a:srgbClr val="000000">
                  <a:alpha val="43000"/>
                </a:srgbClr>
              </a:outerShdw>
              <a:reflection stA="95000" endPos="0" dir="5400000" sy="-100000" algn="bl" rotWithShape="0"/>
              <a:softEdge rad="0"/>
            </a:effectLst>
          </p:spPr>
        </p:pic>
      </p:grpSp>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1726755"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项目背景 </a:t>
            </a:r>
          </a:p>
        </p:txBody>
      </p:sp>
      <p:pic>
        <p:nvPicPr>
          <p:cNvPr id="15" name="图形 14"/>
          <p:cNvPicPr>
            <a:picLocks noChangeAspect="1"/>
          </p:cNvPicPr>
          <p:nvPr/>
        </p:nvPicPr>
        <p:blipFill>
          <a:blip r:embed="rId7"/>
          <a:stretch>
            <a:fillRect/>
          </a:stretch>
        </p:blipFill>
        <p:spPr>
          <a:xfrm>
            <a:off x="8831494" y="1190491"/>
            <a:ext cx="2685492" cy="100800"/>
          </a:xfrm>
          <a:prstGeom prst="rect">
            <a:avLst/>
          </a:prstGeom>
        </p:spPr>
      </p:pic>
      <p:sp>
        <p:nvSpPr>
          <p:cNvPr id="19" name="椭圆 18"/>
          <p:cNvSpPr/>
          <p:nvPr/>
        </p:nvSpPr>
        <p:spPr>
          <a:xfrm rot="16200000">
            <a:off x="859247" y="3589553"/>
            <a:ext cx="1338801" cy="458472"/>
          </a:xfrm>
          <a:prstGeom prst="ellipse">
            <a:avLst/>
          </a:prstGeom>
          <a:solidFill>
            <a:schemeClr val="bg2">
              <a:lumMod val="2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盲区</a:t>
            </a:r>
            <a:endParaRPr lang="zh-CN" altLang="en-US" dirty="0">
              <a:solidFill>
                <a:schemeClr val="tx1"/>
              </a:solidFill>
            </a:endParaRPr>
          </a:p>
        </p:txBody>
      </p:sp>
      <p:sp>
        <p:nvSpPr>
          <p:cNvPr id="21" name="椭圆 20"/>
          <p:cNvSpPr/>
          <p:nvPr/>
        </p:nvSpPr>
        <p:spPr>
          <a:xfrm rot="16200000">
            <a:off x="10017311" y="3627414"/>
            <a:ext cx="1296184" cy="549705"/>
          </a:xfrm>
          <a:prstGeom prst="ellipse">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盲区</a:t>
            </a:r>
          </a:p>
        </p:txBody>
      </p:sp>
      <p:sp>
        <p:nvSpPr>
          <p:cNvPr id="3" name="文本框 2"/>
          <p:cNvSpPr txBox="1"/>
          <p:nvPr/>
        </p:nvSpPr>
        <p:spPr>
          <a:xfrm>
            <a:off x="6939622" y="2619422"/>
            <a:ext cx="1097280" cy="460375"/>
          </a:xfrm>
          <a:prstGeom prst="rect">
            <a:avLst/>
          </a:prstGeom>
          <a:noFill/>
        </p:spPr>
        <p:txBody>
          <a:bodyPr wrap="none" rtlCol="0">
            <a:spAutoFit/>
          </a:bodyPr>
          <a:lstStyle/>
          <a:p>
            <a:r>
              <a:rPr lang="zh-CN" altLang="en-US" sz="2400" dirty="0"/>
              <a:t>可视区</a:t>
            </a:r>
          </a:p>
        </p:txBody>
      </p:sp>
      <p:sp>
        <p:nvSpPr>
          <p:cNvPr id="5" name="椭圆 4"/>
          <p:cNvSpPr/>
          <p:nvPr/>
        </p:nvSpPr>
        <p:spPr>
          <a:xfrm rot="2520000">
            <a:off x="9149080" y="2574925"/>
            <a:ext cx="1341755" cy="549910"/>
          </a:xfrm>
          <a:prstGeom prst="ellipse">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盲区</a:t>
            </a:r>
          </a:p>
        </p:txBody>
      </p:sp>
      <p:sp>
        <p:nvSpPr>
          <p:cNvPr id="7" name="椭圆 6"/>
          <p:cNvSpPr/>
          <p:nvPr/>
        </p:nvSpPr>
        <p:spPr>
          <a:xfrm rot="19552309">
            <a:off x="9206865" y="4592320"/>
            <a:ext cx="1341755" cy="549910"/>
          </a:xfrm>
          <a:prstGeom prst="ellipse">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盲区</a:t>
            </a:r>
          </a:p>
        </p:txBody>
      </p:sp>
      <p:sp>
        <p:nvSpPr>
          <p:cNvPr id="18" name="椭圆 17">
            <a:extLst>
              <a:ext uri="{FF2B5EF4-FFF2-40B4-BE49-F238E27FC236}">
                <a16:creationId xmlns:a16="http://schemas.microsoft.com/office/drawing/2014/main" xmlns="" id="{4C4EEAAC-5ADC-44F6-B900-621444251D97}"/>
              </a:ext>
            </a:extLst>
          </p:cNvPr>
          <p:cNvSpPr/>
          <p:nvPr/>
        </p:nvSpPr>
        <p:spPr>
          <a:xfrm>
            <a:off x="1806760" y="1544705"/>
            <a:ext cx="7024733" cy="881813"/>
          </a:xfrm>
          <a:prstGeom prst="ellipse">
            <a:avLst/>
          </a:prstGeom>
          <a:solidFill>
            <a:schemeClr val="bg2">
              <a:lumMod val="2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盲区</a:t>
            </a:r>
            <a:endParaRPr lang="zh-CN" altLang="en-US" dirty="0">
              <a:solidFill>
                <a:schemeClr val="tx1"/>
              </a:solidFill>
            </a:endParaRPr>
          </a:p>
        </p:txBody>
      </p:sp>
      <p:sp>
        <p:nvSpPr>
          <p:cNvPr id="20" name="椭圆 19">
            <a:extLst>
              <a:ext uri="{FF2B5EF4-FFF2-40B4-BE49-F238E27FC236}">
                <a16:creationId xmlns:a16="http://schemas.microsoft.com/office/drawing/2014/main" xmlns="" id="{A8C61EB6-D124-4D7E-B9E0-15B64EC69D39}"/>
              </a:ext>
            </a:extLst>
          </p:cNvPr>
          <p:cNvSpPr/>
          <p:nvPr/>
        </p:nvSpPr>
        <p:spPr>
          <a:xfrm>
            <a:off x="1881871" y="5173228"/>
            <a:ext cx="7129782" cy="881813"/>
          </a:xfrm>
          <a:prstGeom prst="ellipse">
            <a:avLst/>
          </a:prstGeom>
          <a:solidFill>
            <a:schemeClr val="bg2">
              <a:lumMod val="2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盲区</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2"/>
          <p:cNvSpPr>
            <a:spLocks noChangeArrowheads="1"/>
          </p:cNvSpPr>
          <p:nvPr>
            <p:custDataLst>
              <p:tags r:id="rId2"/>
            </p:custDataLst>
          </p:nvPr>
        </p:nvSpPr>
        <p:spPr bwMode="auto">
          <a:xfrm>
            <a:off x="559071" y="198539"/>
            <a:ext cx="33448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400" b="1" dirty="0">
                <a:solidFill>
                  <a:schemeClr val="accent1"/>
                </a:solidFill>
                <a:latin typeface="微软雅黑" panose="020B0503020204020204" pitchFamily="34" charset="-122"/>
                <a:ea typeface="微软雅黑" panose="020B0503020204020204" pitchFamily="34" charset="-122"/>
              </a:rPr>
              <a:t>CONTENTS</a:t>
            </a:r>
          </a:p>
        </p:txBody>
      </p:sp>
      <p:grpSp>
        <p:nvGrpSpPr>
          <p:cNvPr id="2" name="组合 1"/>
          <p:cNvGrpSpPr/>
          <p:nvPr/>
        </p:nvGrpSpPr>
        <p:grpSpPr>
          <a:xfrm>
            <a:off x="2158361" y="1949908"/>
            <a:ext cx="4981574" cy="723900"/>
            <a:chOff x="2005961" y="1949908"/>
            <a:chExt cx="4981574" cy="723900"/>
          </a:xfrm>
        </p:grpSpPr>
        <p:sp>
          <p:nvSpPr>
            <p:cNvPr id="2051" name="文本框 7"/>
            <p:cNvSpPr txBox="1">
              <a:spLocks noChangeArrowheads="1"/>
            </p:cNvSpPr>
            <p:nvPr>
              <p:custDataLst>
                <p:tags r:id="rId13"/>
              </p:custDataLst>
            </p:nvPr>
          </p:nvSpPr>
          <p:spPr bwMode="auto">
            <a:xfrm>
              <a:off x="2005961" y="1949908"/>
              <a:ext cx="7699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01</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14"/>
              </p:custDataLst>
            </p:nvPr>
          </p:nvCxnSpPr>
          <p:spPr bwMode="auto">
            <a:xfrm>
              <a:off x="2828285" y="2168983"/>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15"/>
              </p:custDataLst>
            </p:nvPr>
          </p:nvSpPr>
          <p:spPr bwMode="auto">
            <a:xfrm>
              <a:off x="2979097" y="1949908"/>
              <a:ext cx="4008438" cy="723900"/>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项目背景</a:t>
              </a:r>
              <a:endParaRPr lang="en-US" altLang="zh-CN" sz="2000" b="1" dirty="0">
                <a:solidFill>
                  <a:schemeClr val="tx2">
                    <a:lumMod val="60000"/>
                    <a:lumOff val="40000"/>
                  </a:schemeClr>
                </a:solidFill>
                <a:ea typeface="+mj-ea"/>
                <a:cs typeface="Arial" panose="020B0604020202020204" pitchFamily="34" charset="0"/>
              </a:endParaRPr>
            </a:p>
          </p:txBody>
        </p:sp>
      </p:grpSp>
      <p:grpSp>
        <p:nvGrpSpPr>
          <p:cNvPr id="3" name="组合 2"/>
          <p:cNvGrpSpPr/>
          <p:nvPr/>
        </p:nvGrpSpPr>
        <p:grpSpPr>
          <a:xfrm>
            <a:off x="2158361" y="2871998"/>
            <a:ext cx="4981574" cy="725487"/>
            <a:chOff x="2005961" y="2775500"/>
            <a:chExt cx="4981574" cy="725487"/>
          </a:xfrm>
        </p:grpSpPr>
        <p:sp>
          <p:nvSpPr>
            <p:cNvPr id="2055" name="文本框 61"/>
            <p:cNvSpPr txBox="1">
              <a:spLocks noChangeArrowheads="1"/>
            </p:cNvSpPr>
            <p:nvPr>
              <p:custDataLst>
                <p:tags r:id="rId10"/>
              </p:custDataLst>
            </p:nvPr>
          </p:nvSpPr>
          <p:spPr bwMode="auto">
            <a:xfrm>
              <a:off x="2005961" y="2775500"/>
              <a:ext cx="769937"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02</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63" name="直接连接符 62"/>
            <p:cNvCxnSpPr/>
            <p:nvPr>
              <p:custDataLst>
                <p:tags r:id="rId11"/>
              </p:custDataLst>
            </p:nvPr>
          </p:nvCxnSpPr>
          <p:spPr bwMode="auto">
            <a:xfrm>
              <a:off x="2828285" y="2995368"/>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custDataLst>
                <p:tags r:id="rId12"/>
              </p:custDataLst>
            </p:nvPr>
          </p:nvSpPr>
          <p:spPr bwMode="auto">
            <a:xfrm>
              <a:off x="2979097" y="2775500"/>
              <a:ext cx="4008438" cy="725487"/>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方案介绍</a:t>
              </a:r>
              <a:endParaRPr lang="en-US" altLang="zh-CN" sz="2000" b="1" dirty="0">
                <a:solidFill>
                  <a:schemeClr val="tx2">
                    <a:lumMod val="60000"/>
                    <a:lumOff val="40000"/>
                  </a:schemeClr>
                </a:solidFill>
                <a:ea typeface="+mj-ea"/>
                <a:cs typeface="Arial" panose="020B0604020202020204" pitchFamily="34" charset="0"/>
              </a:endParaRPr>
            </a:p>
          </p:txBody>
        </p:sp>
      </p:grpSp>
      <p:grpSp>
        <p:nvGrpSpPr>
          <p:cNvPr id="4" name="组合 3"/>
          <p:cNvGrpSpPr/>
          <p:nvPr/>
        </p:nvGrpSpPr>
        <p:grpSpPr>
          <a:xfrm>
            <a:off x="2158361" y="3795675"/>
            <a:ext cx="4981574" cy="723900"/>
            <a:chOff x="2005961" y="3637492"/>
            <a:chExt cx="4981574" cy="723900"/>
          </a:xfrm>
        </p:grpSpPr>
        <p:sp>
          <p:nvSpPr>
            <p:cNvPr id="2059" name="文本框 65"/>
            <p:cNvSpPr txBox="1">
              <a:spLocks noChangeArrowheads="1"/>
            </p:cNvSpPr>
            <p:nvPr>
              <p:custDataLst>
                <p:tags r:id="rId7"/>
              </p:custDataLst>
            </p:nvPr>
          </p:nvSpPr>
          <p:spPr bwMode="auto">
            <a:xfrm>
              <a:off x="2005961" y="3637492"/>
              <a:ext cx="7699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chemeClr val="accent1"/>
                  </a:solidFill>
                  <a:latin typeface="微软雅黑" panose="020B0503020204020204" pitchFamily="34" charset="-122"/>
                  <a:ea typeface="微软雅黑" panose="020B0503020204020204" pitchFamily="34" charset="-122"/>
                </a:rPr>
                <a:t>03</a:t>
              </a:r>
              <a:endParaRPr lang="zh-CN" altLang="en-US" sz="2400" b="1">
                <a:solidFill>
                  <a:schemeClr val="accent1"/>
                </a:solidFill>
                <a:latin typeface="微软雅黑" panose="020B0503020204020204" pitchFamily="34" charset="-122"/>
                <a:ea typeface="微软雅黑" panose="020B0503020204020204" pitchFamily="34" charset="-122"/>
              </a:endParaRPr>
            </a:p>
          </p:txBody>
        </p:sp>
        <p:cxnSp>
          <p:nvCxnSpPr>
            <p:cNvPr id="67" name="直接连接符 66"/>
            <p:cNvCxnSpPr/>
            <p:nvPr>
              <p:custDataLst>
                <p:tags r:id="rId8"/>
              </p:custDataLst>
            </p:nvPr>
          </p:nvCxnSpPr>
          <p:spPr bwMode="auto">
            <a:xfrm>
              <a:off x="2828285" y="3856567"/>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custDataLst>
                <p:tags r:id="rId9"/>
              </p:custDataLst>
            </p:nvPr>
          </p:nvSpPr>
          <p:spPr bwMode="auto">
            <a:xfrm>
              <a:off x="2979097" y="3637492"/>
              <a:ext cx="4008438" cy="723900"/>
            </a:xfrm>
            <a:prstGeom prst="rect">
              <a:avLst/>
            </a:prstGeom>
            <a:noFill/>
          </p:spPr>
          <p:txBody>
            <a:bodyPr anchor="ctr">
              <a:normAutofit/>
            </a:bodyPr>
            <a:lstStyle/>
            <a:p>
              <a:pPr>
                <a:defRPr/>
              </a:pPr>
              <a:r>
                <a:rPr lang="zh-CN" altLang="en-US" sz="2000" b="1" dirty="0">
                  <a:solidFill>
                    <a:schemeClr val="tx1">
                      <a:lumMod val="75000"/>
                      <a:lumOff val="25000"/>
                    </a:schemeClr>
                  </a:solidFill>
                  <a:ea typeface="+mj-ea"/>
                  <a:cs typeface="Arial" panose="020B0604020202020204" pitchFamily="34" charset="0"/>
                </a:rPr>
                <a:t>效果展示</a:t>
              </a:r>
              <a:endParaRPr lang="en-US" altLang="zh-CN" sz="2000" b="1" dirty="0">
                <a:solidFill>
                  <a:schemeClr val="tx1">
                    <a:lumMod val="75000"/>
                    <a:lumOff val="25000"/>
                  </a:schemeClr>
                </a:solidFill>
                <a:ea typeface="+mj-ea"/>
                <a:cs typeface="Arial" panose="020B0604020202020204" pitchFamily="34" charset="0"/>
              </a:endParaRPr>
            </a:p>
          </p:txBody>
        </p:sp>
      </p:grpSp>
      <p:grpSp>
        <p:nvGrpSpPr>
          <p:cNvPr id="5" name="组合 4"/>
          <p:cNvGrpSpPr/>
          <p:nvPr/>
        </p:nvGrpSpPr>
        <p:grpSpPr>
          <a:xfrm>
            <a:off x="2158361" y="4717766"/>
            <a:ext cx="4981574" cy="725488"/>
            <a:chOff x="2005961" y="4463085"/>
            <a:chExt cx="4981574" cy="725488"/>
          </a:xfrm>
        </p:grpSpPr>
        <p:sp>
          <p:nvSpPr>
            <p:cNvPr id="2063" name="文本框 69"/>
            <p:cNvSpPr txBox="1">
              <a:spLocks noChangeArrowheads="1"/>
            </p:cNvSpPr>
            <p:nvPr>
              <p:custDataLst>
                <p:tags r:id="rId4"/>
              </p:custDataLst>
            </p:nvPr>
          </p:nvSpPr>
          <p:spPr bwMode="auto">
            <a:xfrm>
              <a:off x="2005961" y="4463085"/>
              <a:ext cx="769937"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04</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71" name="直接连接符 70"/>
            <p:cNvCxnSpPr/>
            <p:nvPr>
              <p:custDataLst>
                <p:tags r:id="rId5"/>
              </p:custDataLst>
            </p:nvPr>
          </p:nvCxnSpPr>
          <p:spPr bwMode="auto">
            <a:xfrm>
              <a:off x="2828285" y="4682954"/>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custDataLst>
                <p:tags r:id="rId6"/>
              </p:custDataLst>
            </p:nvPr>
          </p:nvSpPr>
          <p:spPr bwMode="auto">
            <a:xfrm>
              <a:off x="2979097" y="4463085"/>
              <a:ext cx="4008438" cy="725488"/>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总结与展望</a:t>
              </a:r>
              <a:endParaRPr lang="en-US" altLang="zh-CN" sz="2000" b="1" dirty="0">
                <a:solidFill>
                  <a:schemeClr val="tx2">
                    <a:lumMod val="60000"/>
                    <a:lumOff val="40000"/>
                  </a:schemeClr>
                </a:solidFill>
                <a:ea typeface="+mj-ea"/>
                <a:cs typeface="Arial" panose="020B0604020202020204" pitchFamily="34" charset="0"/>
              </a:endParaRPr>
            </a:p>
          </p:txBody>
        </p:sp>
      </p:grpSp>
      <p:sp>
        <p:nvSpPr>
          <p:cNvPr id="74" name="矩形 73"/>
          <p:cNvSpPr>
            <a:spLocks noChangeArrowheads="1"/>
          </p:cNvSpPr>
          <p:nvPr>
            <p:custDataLst>
              <p:tags r:id="rId3"/>
            </p:custDataLst>
          </p:nvPr>
        </p:nvSpPr>
        <p:spPr bwMode="auto">
          <a:xfrm>
            <a:off x="559071" y="704951"/>
            <a:ext cx="3160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zh-CN" altLang="en-US" sz="2400" b="1">
                <a:solidFill>
                  <a:srgbClr val="C0C0C0"/>
                </a:solidFill>
                <a:latin typeface="微软雅黑" panose="020B0503020204020204" pitchFamily="34" charset="-122"/>
                <a:ea typeface="微软雅黑" panose="020B0503020204020204" pitchFamily="34" charset="-122"/>
              </a:rPr>
              <a:t>目 录</a:t>
            </a:r>
            <a:endParaRPr lang="en-US" altLang="zh-CN" sz="2400" b="1">
              <a:solidFill>
                <a:srgbClr val="C0C0C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1620957"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效果展示</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213840" y="2092504"/>
            <a:ext cx="3372452" cy="4428309"/>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17062" r="20684"/>
          <a:stretch>
            <a:fillRect/>
          </a:stretch>
        </p:blipFill>
        <p:spPr>
          <a:xfrm rot="5400000">
            <a:off x="6807315" y="1269685"/>
            <a:ext cx="3338624" cy="5989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7.40741E-7 L -0.10455 0.00301 " pathEditMode="relative" rAng="0" ptsTypes="AA">
                                      <p:cBhvr>
                                        <p:cTn id="6" dur="2200" fill="hold"/>
                                        <p:tgtEl>
                                          <p:spTgt spid="4"/>
                                        </p:tgtEl>
                                        <p:attrNameLst>
                                          <p:attrName>ppt_x</p:attrName>
                                          <p:attrName>ppt_y</p:attrName>
                                        </p:attrNameLst>
                                      </p:cBhvr>
                                      <p:rCtr x="-5234" y="139"/>
                                    </p:animMotion>
                                  </p:childTnLst>
                                </p:cTn>
                              </p:par>
                              <p:par>
                                <p:cTn id="7" presetID="49" presetClass="path" presetSubtype="0" accel="50000" decel="50000" fill="hold" nodeType="withEffect">
                                  <p:stCondLst>
                                    <p:cond delay="0"/>
                                  </p:stCondLst>
                                  <p:childTnLst>
                                    <p:animMotion origin="layout" path="M -6.25E-7 7.40741E-7 L 0.0819 -0.00394 " pathEditMode="relative" rAng="0" ptsTypes="AA">
                                      <p:cBhvr>
                                        <p:cTn id="8" dur="2000" fill="hold"/>
                                        <p:tgtEl>
                                          <p:spTgt spid="6"/>
                                        </p:tgtEl>
                                        <p:attrNameLst>
                                          <p:attrName>ppt_x</p:attrName>
                                          <p:attrName>ppt_y</p:attrName>
                                        </p:attrNameLst>
                                      </p:cBhvr>
                                      <p:rCtr x="4089"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9912" r="16647"/>
          <a:stretch/>
        </p:blipFill>
        <p:spPr>
          <a:xfrm rot="16200000">
            <a:off x="4305166" y="-69922"/>
            <a:ext cx="3292350" cy="8635626"/>
          </a:xfrm>
          <a:prstGeom prst="rect">
            <a:avLst/>
          </a:prstGeom>
        </p:spPr>
      </p:pic>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1620957"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效果展示</a:t>
            </a:r>
          </a:p>
        </p:txBody>
      </p:sp>
      <p:pic>
        <p:nvPicPr>
          <p:cNvPr id="15" name="图形 14"/>
          <p:cNvPicPr>
            <a:picLocks noChangeAspect="1"/>
          </p:cNvPicPr>
          <p:nvPr/>
        </p:nvPicPr>
        <p:blipFill>
          <a:blip r:embed="rId4"/>
          <a:stretch>
            <a:fillRect/>
          </a:stretch>
        </p:blipFill>
        <p:spPr>
          <a:xfrm>
            <a:off x="8831494" y="1190491"/>
            <a:ext cx="2685492" cy="100800"/>
          </a:xfrm>
          <a:prstGeom prst="rect">
            <a:avLst/>
          </a:prstGeom>
        </p:spPr>
      </p:pic>
      <p:sp>
        <p:nvSpPr>
          <p:cNvPr id="13" name="文本框 12"/>
          <p:cNvSpPr txBox="1"/>
          <p:nvPr/>
        </p:nvSpPr>
        <p:spPr>
          <a:xfrm>
            <a:off x="4428875" y="6219244"/>
            <a:ext cx="1980029" cy="400110"/>
          </a:xfrm>
          <a:prstGeom prst="rect">
            <a:avLst/>
          </a:prstGeom>
          <a:noFill/>
        </p:spPr>
        <p:txBody>
          <a:bodyPr wrap="none" rtlCol="0">
            <a:spAutoFit/>
          </a:bodyPr>
          <a:lstStyle/>
          <a:p>
            <a:r>
              <a:rPr lang="zh-CN" altLang="en-US" sz="2000" dirty="0"/>
              <a:t>直行拼接效果图</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EDD7880A-3C81-494D-91C3-F586949A4221}"/>
              </a:ext>
            </a:extLst>
          </p:cNvPr>
          <p:cNvSpPr/>
          <p:nvPr/>
        </p:nvSpPr>
        <p:spPr>
          <a:xfrm>
            <a:off x="492987" y="238646"/>
            <a:ext cx="6436377" cy="662554"/>
          </a:xfrm>
          <a:prstGeom prst="rect">
            <a:avLst/>
          </a:prstGeom>
        </p:spPr>
        <p:txBody>
          <a:bodyPr wrap="non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标题文字 </a:t>
            </a:r>
            <a:r>
              <a:rPr kumimoji="1"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1"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微软雅黑 字号</a:t>
            </a:r>
            <a:r>
              <a:rPr kumimoji="1"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28</a:t>
            </a:r>
            <a:r>
              <a:rPr kumimoji="1"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1"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English</a:t>
            </a:r>
            <a:r>
              <a:rPr kumimoji="1"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1"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Title</a:t>
            </a:r>
          </a:p>
        </p:txBody>
      </p:sp>
      <p:grpSp>
        <p:nvGrpSpPr>
          <p:cNvPr id="10" name="组合 9">
            <a:extLst>
              <a:ext uri="{FF2B5EF4-FFF2-40B4-BE49-F238E27FC236}">
                <a16:creationId xmlns:a16="http://schemas.microsoft.com/office/drawing/2014/main" xmlns="" id="{42B59472-B45C-4968-9A40-CE90FAADFF48}"/>
              </a:ext>
            </a:extLst>
          </p:cNvPr>
          <p:cNvGrpSpPr/>
          <p:nvPr/>
        </p:nvGrpSpPr>
        <p:grpSpPr>
          <a:xfrm>
            <a:off x="685912" y="1192359"/>
            <a:ext cx="8077088" cy="58057"/>
            <a:chOff x="798286" y="827315"/>
            <a:chExt cx="8077088" cy="58057"/>
          </a:xfrm>
        </p:grpSpPr>
        <p:sp>
          <p:nvSpPr>
            <p:cNvPr id="11" name="矩形 10">
              <a:extLst>
                <a:ext uri="{FF2B5EF4-FFF2-40B4-BE49-F238E27FC236}">
                  <a16:creationId xmlns:a16="http://schemas.microsoft.com/office/drawing/2014/main" xmlns="" id="{C41920C9-1678-482E-A332-22399AF28122}"/>
                </a:ext>
              </a:extLst>
            </p:cNvPr>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cxnSp>
          <p:nvCxnSpPr>
            <p:cNvPr id="12" name="直接连接符 11">
              <a:extLst>
                <a:ext uri="{FF2B5EF4-FFF2-40B4-BE49-F238E27FC236}">
                  <a16:creationId xmlns:a16="http://schemas.microsoft.com/office/drawing/2014/main" xmlns="" id="{B515FEE7-D938-42B2-B866-C164417F439B}"/>
                </a:ext>
              </a:extLst>
            </p:cNvPr>
            <p:cNvCxnSpPr>
              <a:cxnSpLocks/>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xmlns="" id="{317E93B7-D784-4962-BC35-8148A7D9A662}"/>
              </a:ext>
            </a:extLst>
          </p:cNvPr>
          <p:cNvSpPr/>
          <p:nvPr/>
        </p:nvSpPr>
        <p:spPr>
          <a:xfrm>
            <a:off x="576302" y="470348"/>
            <a:ext cx="162095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66DCA"/>
                </a:solidFill>
                <a:effectLst/>
                <a:uLnTx/>
                <a:uFillTx/>
                <a:latin typeface="微软雅黑 Light" panose="020B0502040204020203" pitchFamily="34" charset="-122"/>
                <a:ea typeface="微软雅黑 Light" panose="020B0502040204020203" pitchFamily="34" charset="-122"/>
                <a:cs typeface="+mn-cs"/>
              </a:rPr>
              <a:t>效果展示</a:t>
            </a:r>
          </a:p>
        </p:txBody>
      </p:sp>
      <p:pic>
        <p:nvPicPr>
          <p:cNvPr id="15" name="图形 14">
            <a:extLst>
              <a:ext uri="{FF2B5EF4-FFF2-40B4-BE49-F238E27FC236}">
                <a16:creationId xmlns:a16="http://schemas.microsoft.com/office/drawing/2014/main" xmlns="" id="{01FD84C4-EE15-41EB-B03C-4A7875AD48B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831494" y="1190491"/>
            <a:ext cx="2685492" cy="100800"/>
          </a:xfrm>
          <a:prstGeom prst="rect">
            <a:avLst/>
          </a:prstGeom>
        </p:spPr>
      </p:pic>
      <p:pic>
        <p:nvPicPr>
          <p:cNvPr id="6" name="图片 5">
            <a:extLst>
              <a:ext uri="{FF2B5EF4-FFF2-40B4-BE49-F238E27FC236}">
                <a16:creationId xmlns:a16="http://schemas.microsoft.com/office/drawing/2014/main" xmlns="" id="{38B62EBC-DDA7-4BC8-AD9E-9859D9403B6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rot="5400000">
            <a:off x="5879221" y="868368"/>
            <a:ext cx="4455024" cy="5751653"/>
          </a:xfrm>
          <a:prstGeom prst="rect">
            <a:avLst/>
          </a:prstGeom>
        </p:spPr>
      </p:pic>
      <p:sp>
        <p:nvSpPr>
          <p:cNvPr id="13" name="文本框 12">
            <a:extLst>
              <a:ext uri="{FF2B5EF4-FFF2-40B4-BE49-F238E27FC236}">
                <a16:creationId xmlns:a16="http://schemas.microsoft.com/office/drawing/2014/main" xmlns="" id="{6FD0FC91-16F6-4A58-807E-814B970EE6A7}"/>
              </a:ext>
            </a:extLst>
          </p:cNvPr>
          <p:cNvSpPr txBox="1"/>
          <p:nvPr/>
        </p:nvSpPr>
        <p:spPr>
          <a:xfrm>
            <a:off x="821539" y="3228945"/>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转弯拼接效果图</a:t>
            </a:r>
          </a:p>
        </p:txBody>
      </p:sp>
      <p:pic>
        <p:nvPicPr>
          <p:cNvPr id="5" name="图片 4">
            <a:extLst>
              <a:ext uri="{FF2B5EF4-FFF2-40B4-BE49-F238E27FC236}">
                <a16:creationId xmlns:a16="http://schemas.microsoft.com/office/drawing/2014/main" xmlns="" id="{462BDDC8-9A88-40CF-AA23-DFF7DCE10A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1469751" y="1571422"/>
            <a:ext cx="2819081" cy="4345542"/>
          </a:xfrm>
          <a:prstGeom prst="rect">
            <a:avLst/>
          </a:prstGeom>
        </p:spPr>
      </p:pic>
    </p:spTree>
    <p:extLst>
      <p:ext uri="{BB962C8B-B14F-4D97-AF65-F5344CB8AC3E}">
        <p14:creationId xmlns:p14="http://schemas.microsoft.com/office/powerpoint/2010/main" val="34325729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F104FF26-E3E3-4AA2-9C52-ACF4C3892E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4807963" y="-23425"/>
            <a:ext cx="4663951" cy="7744165"/>
          </a:xfrm>
          <a:prstGeom prst="rect">
            <a:avLst/>
          </a:prstGeom>
        </p:spPr>
      </p:pic>
      <p:sp>
        <p:nvSpPr>
          <p:cNvPr id="2" name="矩形 1">
            <a:extLst>
              <a:ext uri="{FF2B5EF4-FFF2-40B4-BE49-F238E27FC236}">
                <a16:creationId xmlns:a16="http://schemas.microsoft.com/office/drawing/2014/main" xmlns="" id="{EDD7880A-3C81-494D-91C3-F586949A4221}"/>
              </a:ext>
            </a:extLst>
          </p:cNvPr>
          <p:cNvSpPr/>
          <p:nvPr/>
        </p:nvSpPr>
        <p:spPr>
          <a:xfrm>
            <a:off x="492987" y="238646"/>
            <a:ext cx="6436377" cy="662554"/>
          </a:xfrm>
          <a:prstGeom prst="rect">
            <a:avLst/>
          </a:prstGeom>
        </p:spPr>
        <p:txBody>
          <a:bodyPr wrap="non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标题文字 </a:t>
            </a:r>
            <a:r>
              <a:rPr kumimoji="1"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1"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微软雅黑 字号</a:t>
            </a:r>
            <a:r>
              <a:rPr kumimoji="1"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28</a:t>
            </a:r>
            <a:r>
              <a:rPr kumimoji="1"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1"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English</a:t>
            </a:r>
            <a:r>
              <a:rPr kumimoji="1"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1"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Title</a:t>
            </a:r>
          </a:p>
        </p:txBody>
      </p:sp>
      <p:grpSp>
        <p:nvGrpSpPr>
          <p:cNvPr id="10" name="组合 9">
            <a:extLst>
              <a:ext uri="{FF2B5EF4-FFF2-40B4-BE49-F238E27FC236}">
                <a16:creationId xmlns:a16="http://schemas.microsoft.com/office/drawing/2014/main" xmlns="" id="{42B59472-B45C-4968-9A40-CE90FAADFF48}"/>
              </a:ext>
            </a:extLst>
          </p:cNvPr>
          <p:cNvGrpSpPr/>
          <p:nvPr/>
        </p:nvGrpSpPr>
        <p:grpSpPr>
          <a:xfrm>
            <a:off x="685912" y="1192359"/>
            <a:ext cx="8077088" cy="58057"/>
            <a:chOff x="798286" y="827315"/>
            <a:chExt cx="8077088" cy="58057"/>
          </a:xfrm>
        </p:grpSpPr>
        <p:sp>
          <p:nvSpPr>
            <p:cNvPr id="11" name="矩形 10">
              <a:extLst>
                <a:ext uri="{FF2B5EF4-FFF2-40B4-BE49-F238E27FC236}">
                  <a16:creationId xmlns:a16="http://schemas.microsoft.com/office/drawing/2014/main" xmlns="" id="{C41920C9-1678-482E-A332-22399AF28122}"/>
                </a:ext>
              </a:extLst>
            </p:cNvPr>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cxnSp>
          <p:nvCxnSpPr>
            <p:cNvPr id="12" name="直接连接符 11">
              <a:extLst>
                <a:ext uri="{FF2B5EF4-FFF2-40B4-BE49-F238E27FC236}">
                  <a16:creationId xmlns:a16="http://schemas.microsoft.com/office/drawing/2014/main" xmlns="" id="{B515FEE7-D938-42B2-B866-C164417F439B}"/>
                </a:ext>
              </a:extLst>
            </p:cNvPr>
            <p:cNvCxnSpPr>
              <a:cxnSpLocks/>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xmlns="" id="{317E93B7-D784-4962-BC35-8148A7D9A662}"/>
              </a:ext>
            </a:extLst>
          </p:cNvPr>
          <p:cNvSpPr/>
          <p:nvPr/>
        </p:nvSpPr>
        <p:spPr>
          <a:xfrm>
            <a:off x="576302" y="470348"/>
            <a:ext cx="162095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66DCA"/>
                </a:solidFill>
                <a:effectLst/>
                <a:uLnTx/>
                <a:uFillTx/>
                <a:latin typeface="微软雅黑 Light" panose="020B0502040204020203" pitchFamily="34" charset="-122"/>
                <a:ea typeface="微软雅黑 Light" panose="020B0502040204020203" pitchFamily="34" charset="-122"/>
                <a:cs typeface="+mn-cs"/>
              </a:rPr>
              <a:t>效果展示</a:t>
            </a:r>
          </a:p>
        </p:txBody>
      </p:sp>
      <p:pic>
        <p:nvPicPr>
          <p:cNvPr id="15" name="图形 14">
            <a:extLst>
              <a:ext uri="{FF2B5EF4-FFF2-40B4-BE49-F238E27FC236}">
                <a16:creationId xmlns:a16="http://schemas.microsoft.com/office/drawing/2014/main" xmlns="" id="{01FD84C4-EE15-41EB-B03C-4A7875AD48B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831494" y="1190491"/>
            <a:ext cx="2685492" cy="100800"/>
          </a:xfrm>
          <a:prstGeom prst="rect">
            <a:avLst/>
          </a:prstGeom>
        </p:spPr>
      </p:pic>
      <p:sp>
        <p:nvSpPr>
          <p:cNvPr id="13" name="文本框 12">
            <a:extLst>
              <a:ext uri="{FF2B5EF4-FFF2-40B4-BE49-F238E27FC236}">
                <a16:creationId xmlns:a16="http://schemas.microsoft.com/office/drawing/2014/main" xmlns="" id="{6FD0FC91-16F6-4A58-807E-814B970EE6A7}"/>
              </a:ext>
            </a:extLst>
          </p:cNvPr>
          <p:cNvSpPr txBox="1"/>
          <p:nvPr/>
        </p:nvSpPr>
        <p:spPr>
          <a:xfrm>
            <a:off x="821539" y="3228945"/>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转弯拼接效果图</a:t>
            </a:r>
          </a:p>
        </p:txBody>
      </p:sp>
    </p:spTree>
    <p:extLst>
      <p:ext uri="{BB962C8B-B14F-4D97-AF65-F5344CB8AC3E}">
        <p14:creationId xmlns:p14="http://schemas.microsoft.com/office/powerpoint/2010/main" val="21172394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1620957"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效果展示</a:t>
            </a:r>
          </a:p>
        </p:txBody>
      </p:sp>
      <p:pic>
        <p:nvPicPr>
          <p:cNvPr id="15" name="图形 14"/>
          <p:cNvPicPr>
            <a:picLocks noChangeAspect="1"/>
          </p:cNvPicPr>
          <p:nvPr/>
        </p:nvPicPr>
        <p:blipFill>
          <a:blip r:embed="rId5"/>
          <a:stretch>
            <a:fillRect/>
          </a:stretch>
        </p:blipFill>
        <p:spPr>
          <a:xfrm>
            <a:off x="8831494" y="1190491"/>
            <a:ext cx="2685492" cy="100800"/>
          </a:xfrm>
          <a:prstGeom prst="rect">
            <a:avLst/>
          </a:prstGeom>
        </p:spPr>
      </p:pic>
      <p:pic>
        <p:nvPicPr>
          <p:cNvPr id="5" name="video6">
            <a:hlinkClick r:id="" action="ppaction://media"/>
            <a:extLst>
              <a:ext uri="{FF2B5EF4-FFF2-40B4-BE49-F238E27FC236}">
                <a16:creationId xmlns:a16="http://schemas.microsoft.com/office/drawing/2014/main" xmlns="" id="{9DCB9671-E2E5-4BCF-ADA2-30BCD3FAC3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rot="16200000">
            <a:off x="3754118" y="-1339092"/>
            <a:ext cx="4455275" cy="10210688"/>
          </a:xfrm>
          <a:prstGeom prst="rect">
            <a:avLst/>
          </a:prstGeom>
        </p:spPr>
      </p:pic>
    </p:spTree>
    <p:extLst>
      <p:ext uri="{BB962C8B-B14F-4D97-AF65-F5344CB8AC3E}">
        <p14:creationId xmlns:p14="http://schemas.microsoft.com/office/powerpoint/2010/main" val="390851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526939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难点（正在解决）</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3751742" y="183467"/>
            <a:ext cx="3997027" cy="7409771"/>
          </a:xfrm>
          <a:prstGeom prst="rect">
            <a:avLst/>
          </a:prstGeom>
        </p:spPr>
      </p:pic>
      <p:sp>
        <p:nvSpPr>
          <p:cNvPr id="3" name="矩形 2">
            <a:extLst>
              <a:ext uri="{FF2B5EF4-FFF2-40B4-BE49-F238E27FC236}">
                <a16:creationId xmlns:a16="http://schemas.microsoft.com/office/drawing/2014/main" xmlns="" id="{99B902EA-10D6-44BA-AB78-7B4E07E163D7}"/>
              </a:ext>
            </a:extLst>
          </p:cNvPr>
          <p:cNvSpPr/>
          <p:nvPr/>
        </p:nvSpPr>
        <p:spPr>
          <a:xfrm>
            <a:off x="1937084" y="2115482"/>
            <a:ext cx="7940842" cy="1435905"/>
          </a:xfrm>
          <a:prstGeom prst="rect">
            <a:avLst/>
          </a:prstGeom>
          <a:noFill/>
          <a:ln w="1905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3DABC607-360A-49FC-A53D-F8230AD918DA}"/>
              </a:ext>
            </a:extLst>
          </p:cNvPr>
          <p:cNvSpPr/>
          <p:nvPr/>
        </p:nvSpPr>
        <p:spPr>
          <a:xfrm>
            <a:off x="3082925" y="4691594"/>
            <a:ext cx="6096000" cy="542144"/>
          </a:xfrm>
          <a:prstGeom prst="rect">
            <a:avLst/>
          </a:prstGeom>
          <a:noFill/>
          <a:ln w="1905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34945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526939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难点（正在解决）</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40047" t="45725"/>
          <a:stretch>
            <a:fillRect/>
          </a:stretch>
        </p:blipFill>
        <p:spPr>
          <a:xfrm>
            <a:off x="2923815" y="1743632"/>
            <a:ext cx="6344370" cy="417229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3837" y="1725929"/>
            <a:ext cx="2936199" cy="4454480"/>
          </a:xfrm>
          <a:prstGeom prst="rect">
            <a:avLst/>
          </a:prstGeom>
        </p:spPr>
      </p:pic>
      <p:sp>
        <p:nvSpPr>
          <p:cNvPr id="16" name="等腰三角形 15"/>
          <p:cNvSpPr/>
          <p:nvPr/>
        </p:nvSpPr>
        <p:spPr>
          <a:xfrm rot="4512884">
            <a:off x="2316743" y="2730393"/>
            <a:ext cx="401290" cy="1639224"/>
          </a:xfrm>
          <a:prstGeom prst="triangle">
            <a:avLst>
              <a:gd name="adj" fmla="val 60044"/>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5269391"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难点（正在解决）</a:t>
            </a:r>
          </a:p>
        </p:txBody>
      </p:sp>
      <p:pic>
        <p:nvPicPr>
          <p:cNvPr id="15" name="图形 14"/>
          <p:cNvPicPr>
            <a:picLocks noChangeAspect="1"/>
          </p:cNvPicPr>
          <p:nvPr/>
        </p:nvPicPr>
        <p:blipFill>
          <a:blip r:embed="rId4"/>
          <a:stretch>
            <a:fillRect/>
          </a:stretch>
        </p:blipFill>
        <p:spPr>
          <a:xfrm>
            <a:off x="8831494" y="1190491"/>
            <a:ext cx="2685492" cy="100800"/>
          </a:xfrm>
          <a:prstGeom prst="rect">
            <a:avLst/>
          </a:prstGeom>
        </p:spPr>
      </p:pic>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1917" y="1725929"/>
            <a:ext cx="2936199" cy="4454480"/>
          </a:xfrm>
          <a:prstGeom prst="rect">
            <a:avLst/>
          </a:prstGeom>
        </p:spPr>
      </p:pic>
      <p:sp>
        <p:nvSpPr>
          <p:cNvPr id="6" name="矩形 5"/>
          <p:cNvSpPr/>
          <p:nvPr/>
        </p:nvSpPr>
        <p:spPr>
          <a:xfrm>
            <a:off x="3303270" y="3063240"/>
            <a:ext cx="742950" cy="731520"/>
          </a:xfrm>
          <a:prstGeom prst="rect">
            <a:avLst/>
          </a:prstGeom>
          <a:noFill/>
          <a:ln w="3810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7991475" y="3063240"/>
            <a:ext cx="742950" cy="731520"/>
          </a:xfrm>
          <a:prstGeom prst="rect">
            <a:avLst/>
          </a:prstGeom>
          <a:noFill/>
          <a:ln w="38100">
            <a:solidFill>
              <a:srgbClr val="F7580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6">
            <a:extLst>
              <a:ext uri="{28A0092B-C50C-407E-A947-70E740481C1C}">
                <a14:useLocalDpi xmlns:a14="http://schemas.microsoft.com/office/drawing/2010/main" val="0"/>
              </a:ext>
            </a:extLst>
          </a:blip>
          <a:srcRect l="7814" t="30022" r="66883" b="53556"/>
          <a:stretch>
            <a:fillRect/>
          </a:stretch>
        </p:blipFill>
        <p:spPr>
          <a:xfrm>
            <a:off x="315662" y="2710833"/>
            <a:ext cx="2201726" cy="2167853"/>
          </a:xfrm>
          <a:prstGeom prst="rect">
            <a:avLst/>
          </a:prstGeom>
          <a:solidFill>
            <a:srgbClr val="FFFFFF">
              <a:shade val="85000"/>
            </a:srgbClr>
          </a:solidFill>
          <a:ln w="88900" cap="sq">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7" name="等腰三角形 16"/>
          <p:cNvSpPr/>
          <p:nvPr/>
        </p:nvSpPr>
        <p:spPr>
          <a:xfrm rot="16880803">
            <a:off x="9236980" y="2775579"/>
            <a:ext cx="401290" cy="1639224"/>
          </a:xfrm>
          <a:prstGeom prst="triangle">
            <a:avLst>
              <a:gd name="adj" fmla="val 60044"/>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7">
            <a:extLst>
              <a:ext uri="{28A0092B-C50C-407E-A947-70E740481C1C}">
                <a14:useLocalDpi xmlns:a14="http://schemas.microsoft.com/office/drawing/2010/main" val="0"/>
              </a:ext>
            </a:extLst>
          </a:blip>
          <a:srcRect l="61289" t="30022" r="13408" b="53556"/>
          <a:stretch>
            <a:fillRect/>
          </a:stretch>
        </p:blipFill>
        <p:spPr>
          <a:xfrm>
            <a:off x="9522451" y="2434584"/>
            <a:ext cx="2286894" cy="2251711"/>
          </a:xfrm>
          <a:prstGeom prst="rect">
            <a:avLst/>
          </a:prstGeom>
          <a:solidFill>
            <a:srgbClr val="FFFFFF">
              <a:shade val="85000"/>
            </a:srgbClr>
          </a:solidFill>
          <a:ln w="88900" cap="sq">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2"/>
          <p:cNvSpPr>
            <a:spLocks noChangeArrowheads="1"/>
          </p:cNvSpPr>
          <p:nvPr>
            <p:custDataLst>
              <p:tags r:id="rId2"/>
            </p:custDataLst>
          </p:nvPr>
        </p:nvSpPr>
        <p:spPr bwMode="auto">
          <a:xfrm>
            <a:off x="559071" y="198539"/>
            <a:ext cx="33448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400" b="1" dirty="0">
                <a:solidFill>
                  <a:schemeClr val="accent1"/>
                </a:solidFill>
                <a:latin typeface="微软雅黑" panose="020B0503020204020204" pitchFamily="34" charset="-122"/>
                <a:ea typeface="微软雅黑" panose="020B0503020204020204" pitchFamily="34" charset="-122"/>
              </a:rPr>
              <a:t>CONTENTS</a:t>
            </a:r>
          </a:p>
        </p:txBody>
      </p:sp>
      <p:grpSp>
        <p:nvGrpSpPr>
          <p:cNvPr id="2" name="组合 1"/>
          <p:cNvGrpSpPr/>
          <p:nvPr/>
        </p:nvGrpSpPr>
        <p:grpSpPr>
          <a:xfrm>
            <a:off x="2158361" y="1949908"/>
            <a:ext cx="4981574" cy="723900"/>
            <a:chOff x="2005961" y="1949908"/>
            <a:chExt cx="4981574" cy="723900"/>
          </a:xfrm>
        </p:grpSpPr>
        <p:sp>
          <p:nvSpPr>
            <p:cNvPr id="2051" name="文本框 7"/>
            <p:cNvSpPr txBox="1">
              <a:spLocks noChangeArrowheads="1"/>
            </p:cNvSpPr>
            <p:nvPr>
              <p:custDataLst>
                <p:tags r:id="rId13"/>
              </p:custDataLst>
            </p:nvPr>
          </p:nvSpPr>
          <p:spPr bwMode="auto">
            <a:xfrm>
              <a:off x="2005961" y="1949908"/>
              <a:ext cx="7699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01</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14"/>
              </p:custDataLst>
            </p:nvPr>
          </p:nvCxnSpPr>
          <p:spPr bwMode="auto">
            <a:xfrm>
              <a:off x="2828285" y="2168983"/>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15"/>
              </p:custDataLst>
            </p:nvPr>
          </p:nvSpPr>
          <p:spPr bwMode="auto">
            <a:xfrm>
              <a:off x="2979097" y="1949908"/>
              <a:ext cx="4008438" cy="723900"/>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项目背景</a:t>
              </a:r>
              <a:endParaRPr lang="en-US" altLang="zh-CN" sz="2000" b="1" dirty="0">
                <a:solidFill>
                  <a:schemeClr val="tx2">
                    <a:lumMod val="60000"/>
                    <a:lumOff val="40000"/>
                  </a:schemeClr>
                </a:solidFill>
                <a:ea typeface="+mj-ea"/>
                <a:cs typeface="Arial" panose="020B0604020202020204" pitchFamily="34" charset="0"/>
              </a:endParaRPr>
            </a:p>
          </p:txBody>
        </p:sp>
      </p:grpSp>
      <p:grpSp>
        <p:nvGrpSpPr>
          <p:cNvPr id="3" name="组合 2"/>
          <p:cNvGrpSpPr/>
          <p:nvPr/>
        </p:nvGrpSpPr>
        <p:grpSpPr>
          <a:xfrm>
            <a:off x="2158361" y="2871998"/>
            <a:ext cx="4981574" cy="725487"/>
            <a:chOff x="2005961" y="2775500"/>
            <a:chExt cx="4981574" cy="725487"/>
          </a:xfrm>
        </p:grpSpPr>
        <p:sp>
          <p:nvSpPr>
            <p:cNvPr id="2055" name="文本框 61"/>
            <p:cNvSpPr txBox="1">
              <a:spLocks noChangeArrowheads="1"/>
            </p:cNvSpPr>
            <p:nvPr>
              <p:custDataLst>
                <p:tags r:id="rId10"/>
              </p:custDataLst>
            </p:nvPr>
          </p:nvSpPr>
          <p:spPr bwMode="auto">
            <a:xfrm>
              <a:off x="2005961" y="2775500"/>
              <a:ext cx="769937"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02</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63" name="直接连接符 62"/>
            <p:cNvCxnSpPr/>
            <p:nvPr>
              <p:custDataLst>
                <p:tags r:id="rId11"/>
              </p:custDataLst>
            </p:nvPr>
          </p:nvCxnSpPr>
          <p:spPr bwMode="auto">
            <a:xfrm>
              <a:off x="2828285" y="2995368"/>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custDataLst>
                <p:tags r:id="rId12"/>
              </p:custDataLst>
            </p:nvPr>
          </p:nvSpPr>
          <p:spPr bwMode="auto">
            <a:xfrm>
              <a:off x="2979097" y="2775500"/>
              <a:ext cx="4008438" cy="725487"/>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方案介绍</a:t>
              </a:r>
              <a:endParaRPr lang="en-US" altLang="zh-CN" sz="2000" b="1" dirty="0">
                <a:solidFill>
                  <a:schemeClr val="tx2">
                    <a:lumMod val="60000"/>
                    <a:lumOff val="40000"/>
                  </a:schemeClr>
                </a:solidFill>
                <a:ea typeface="+mj-ea"/>
                <a:cs typeface="Arial" panose="020B0604020202020204" pitchFamily="34" charset="0"/>
              </a:endParaRPr>
            </a:p>
          </p:txBody>
        </p:sp>
      </p:grpSp>
      <p:grpSp>
        <p:nvGrpSpPr>
          <p:cNvPr id="4" name="组合 3"/>
          <p:cNvGrpSpPr/>
          <p:nvPr/>
        </p:nvGrpSpPr>
        <p:grpSpPr>
          <a:xfrm>
            <a:off x="2158361" y="3795675"/>
            <a:ext cx="4981574" cy="723900"/>
            <a:chOff x="2005961" y="3637492"/>
            <a:chExt cx="4981574" cy="723900"/>
          </a:xfrm>
        </p:grpSpPr>
        <p:sp>
          <p:nvSpPr>
            <p:cNvPr id="2059" name="文本框 65"/>
            <p:cNvSpPr txBox="1">
              <a:spLocks noChangeArrowheads="1"/>
            </p:cNvSpPr>
            <p:nvPr>
              <p:custDataLst>
                <p:tags r:id="rId7"/>
              </p:custDataLst>
            </p:nvPr>
          </p:nvSpPr>
          <p:spPr bwMode="auto">
            <a:xfrm>
              <a:off x="2005961" y="3637492"/>
              <a:ext cx="7699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03</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67" name="直接连接符 66"/>
            <p:cNvCxnSpPr/>
            <p:nvPr>
              <p:custDataLst>
                <p:tags r:id="rId8"/>
              </p:custDataLst>
            </p:nvPr>
          </p:nvCxnSpPr>
          <p:spPr bwMode="auto">
            <a:xfrm>
              <a:off x="2828285" y="3856567"/>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custDataLst>
                <p:tags r:id="rId9"/>
              </p:custDataLst>
            </p:nvPr>
          </p:nvSpPr>
          <p:spPr bwMode="auto">
            <a:xfrm>
              <a:off x="2979097" y="3637492"/>
              <a:ext cx="4008438" cy="723900"/>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效果展示</a:t>
              </a:r>
              <a:endParaRPr lang="en-US" altLang="zh-CN" sz="2000" b="1" dirty="0">
                <a:solidFill>
                  <a:schemeClr val="tx2">
                    <a:lumMod val="60000"/>
                    <a:lumOff val="40000"/>
                  </a:schemeClr>
                </a:solidFill>
                <a:ea typeface="+mj-ea"/>
                <a:cs typeface="Arial" panose="020B0604020202020204" pitchFamily="34" charset="0"/>
              </a:endParaRPr>
            </a:p>
          </p:txBody>
        </p:sp>
      </p:grpSp>
      <p:grpSp>
        <p:nvGrpSpPr>
          <p:cNvPr id="5" name="组合 4"/>
          <p:cNvGrpSpPr/>
          <p:nvPr/>
        </p:nvGrpSpPr>
        <p:grpSpPr>
          <a:xfrm>
            <a:off x="2158361" y="4717766"/>
            <a:ext cx="4981574" cy="725488"/>
            <a:chOff x="2005961" y="4463085"/>
            <a:chExt cx="4981574" cy="725488"/>
          </a:xfrm>
        </p:grpSpPr>
        <p:sp>
          <p:nvSpPr>
            <p:cNvPr id="2063" name="文本框 69"/>
            <p:cNvSpPr txBox="1">
              <a:spLocks noChangeArrowheads="1"/>
            </p:cNvSpPr>
            <p:nvPr>
              <p:custDataLst>
                <p:tags r:id="rId4"/>
              </p:custDataLst>
            </p:nvPr>
          </p:nvSpPr>
          <p:spPr bwMode="auto">
            <a:xfrm>
              <a:off x="2005961" y="4463085"/>
              <a:ext cx="769937"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solidFill>
                  <a:latin typeface="微软雅黑" panose="020B0503020204020204" pitchFamily="34" charset="-122"/>
                  <a:ea typeface="微软雅黑" panose="020B0503020204020204" pitchFamily="34" charset="-122"/>
                </a:rPr>
                <a:t>04</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cxnSp>
          <p:nvCxnSpPr>
            <p:cNvPr id="71" name="直接连接符 70"/>
            <p:cNvCxnSpPr/>
            <p:nvPr>
              <p:custDataLst>
                <p:tags r:id="rId5"/>
              </p:custDataLst>
            </p:nvPr>
          </p:nvCxnSpPr>
          <p:spPr bwMode="auto">
            <a:xfrm>
              <a:off x="2828285" y="4682954"/>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custDataLst>
                <p:tags r:id="rId6"/>
              </p:custDataLst>
            </p:nvPr>
          </p:nvSpPr>
          <p:spPr bwMode="auto">
            <a:xfrm>
              <a:off x="2979097" y="4463085"/>
              <a:ext cx="4008438" cy="725488"/>
            </a:xfrm>
            <a:prstGeom prst="rect">
              <a:avLst/>
            </a:prstGeom>
            <a:noFill/>
          </p:spPr>
          <p:txBody>
            <a:bodyPr anchor="ctr">
              <a:normAutofit/>
            </a:bodyPr>
            <a:lstStyle/>
            <a:p>
              <a:pPr>
                <a:defRPr/>
              </a:pPr>
              <a:r>
                <a:rPr lang="zh-CN" altLang="en-US" sz="2000" b="1" dirty="0">
                  <a:solidFill>
                    <a:schemeClr val="tx1">
                      <a:lumMod val="75000"/>
                      <a:lumOff val="25000"/>
                    </a:schemeClr>
                  </a:solidFill>
                  <a:ea typeface="+mj-ea"/>
                  <a:cs typeface="Arial" panose="020B0604020202020204" pitchFamily="34" charset="0"/>
                </a:rPr>
                <a:t>总结与展望</a:t>
              </a:r>
              <a:endParaRPr lang="en-US" altLang="zh-CN" sz="2000" b="1" dirty="0">
                <a:solidFill>
                  <a:schemeClr val="tx1">
                    <a:lumMod val="75000"/>
                    <a:lumOff val="25000"/>
                  </a:schemeClr>
                </a:solidFill>
                <a:ea typeface="+mj-ea"/>
                <a:cs typeface="Arial" panose="020B0604020202020204" pitchFamily="34" charset="0"/>
              </a:endParaRPr>
            </a:p>
          </p:txBody>
        </p:sp>
      </p:grpSp>
      <p:sp>
        <p:nvSpPr>
          <p:cNvPr id="74" name="矩形 73"/>
          <p:cNvSpPr>
            <a:spLocks noChangeArrowheads="1"/>
          </p:cNvSpPr>
          <p:nvPr>
            <p:custDataLst>
              <p:tags r:id="rId3"/>
            </p:custDataLst>
          </p:nvPr>
        </p:nvSpPr>
        <p:spPr bwMode="auto">
          <a:xfrm>
            <a:off x="559071" y="704951"/>
            <a:ext cx="3160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zh-CN" altLang="en-US" sz="2400" b="1">
                <a:solidFill>
                  <a:srgbClr val="C0C0C0"/>
                </a:solidFill>
                <a:latin typeface="微软雅黑" panose="020B0503020204020204" pitchFamily="34" charset="-122"/>
                <a:ea typeface="微软雅黑" panose="020B0503020204020204" pitchFamily="34" charset="-122"/>
              </a:rPr>
              <a:t>目 录</a:t>
            </a:r>
            <a:endParaRPr lang="en-US" altLang="zh-CN" sz="2400" b="1">
              <a:solidFill>
                <a:srgbClr val="C0C0C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292420" y="2824535"/>
            <a:ext cx="8451780" cy="2285942"/>
            <a:chOff x="2190820" y="2227125"/>
            <a:chExt cx="7177205" cy="1938438"/>
          </a:xfrm>
          <a:effectLst>
            <a:outerShdw blurRad="482600" dist="177800" dir="5400000" algn="ctr" rotWithShape="0">
              <a:srgbClr val="000000">
                <a:alpha val="24000"/>
              </a:srgbClr>
            </a:outerShdw>
            <a:reflection blurRad="520700" endPos="33000" dist="25400" dir="5400000" sy="-100000" algn="bl" rotWithShape="0"/>
          </a:effectLst>
        </p:grpSpPr>
        <p:pic>
          <p:nvPicPr>
            <p:cNvPr id="4" name="图片 3"/>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0100" b="59991" l="16300" r="84500"/>
                      </a14:imgEffect>
                    </a14:imgLayer>
                  </a14:imgProps>
                </a:ext>
                <a:ext uri="{28A0092B-C50C-407E-A947-70E740481C1C}">
                  <a14:useLocalDpi xmlns:a14="http://schemas.microsoft.com/office/drawing/2010/main" val="0"/>
                </a:ext>
              </a:extLst>
            </a:blip>
            <a:srcRect l="16180" t="40174" r="15873" b="40100"/>
            <a:stretch>
              <a:fillRect/>
            </a:stretch>
          </p:blipFill>
          <p:spPr>
            <a:xfrm>
              <a:off x="2190820" y="2227125"/>
              <a:ext cx="5327580" cy="1135282"/>
            </a:xfrm>
            <a:prstGeom prst="rect">
              <a:avLst/>
            </a:prstGeom>
            <a:effectLst>
              <a:glow>
                <a:schemeClr val="tx1">
                  <a:lumMod val="50000"/>
                  <a:lumOff val="50000"/>
                </a:schemeClr>
              </a:glow>
              <a:outerShdw blurRad="381000" dist="508000" dir="4980000" algn="ctr" rotWithShape="0">
                <a:srgbClr val="000000">
                  <a:alpha val="38000"/>
                </a:srgbClr>
              </a:outerShdw>
              <a:reflection endPos="0" dir="5400000" sy="-100000" algn="bl" rotWithShape="0"/>
            </a:effectLst>
            <a:scene3d>
              <a:camera prst="orthographicFront"/>
              <a:lightRig rig="threePt" dir="t"/>
            </a:scene3d>
            <a:sp3d extrusionH="76200">
              <a:bevelB/>
              <a:extrusionClr>
                <a:schemeClr val="tx2">
                  <a:lumMod val="50000"/>
                </a:schemeClr>
              </a:extrusionClr>
            </a:sp3d>
          </p:spPr>
        </p:pic>
        <p:pic>
          <p:nvPicPr>
            <p:cNvPr id="6" name="图片 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9010" b="60854" l="41267" r="69300">
                          <a14:foregroundMark x1="45667" y1="49818" x2="65000" y2="50681"/>
                        </a14:backgroundRemoval>
                      </a14:imgEffect>
                    </a14:imgLayer>
                  </a14:imgProps>
                </a:ext>
                <a:ext uri="{28A0092B-C50C-407E-A947-70E740481C1C}">
                  <a14:useLocalDpi xmlns:a14="http://schemas.microsoft.com/office/drawing/2010/main" val="0"/>
                </a:ext>
              </a:extLst>
            </a:blip>
            <a:srcRect l="39999" t="39581" r="31409" b="38655"/>
            <a:stretch>
              <a:fillRect/>
            </a:stretch>
          </p:blipFill>
          <p:spPr>
            <a:xfrm rot="2583775">
              <a:off x="7384769" y="3057490"/>
              <a:ext cx="1983256" cy="1108073"/>
            </a:xfrm>
            <a:prstGeom prst="rect">
              <a:avLst/>
            </a:prstGeom>
            <a:effectLst>
              <a:glow>
                <a:schemeClr val="tx1"/>
              </a:glow>
              <a:outerShdw blurRad="203200" dist="317500" dir="7740000" algn="ctr" rotWithShape="0">
                <a:srgbClr val="000000">
                  <a:alpha val="43000"/>
                </a:srgbClr>
              </a:outerShdw>
              <a:reflection stA="95000" endPos="0" dir="5400000" sy="-100000" algn="bl" rotWithShape="0"/>
              <a:softEdge rad="0"/>
            </a:effectLst>
          </p:spPr>
        </p:pic>
      </p:grpSp>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5375189"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项目背景</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目前市面上的产品 </a:t>
            </a:r>
          </a:p>
        </p:txBody>
      </p:sp>
      <p:pic>
        <p:nvPicPr>
          <p:cNvPr id="15" name="图形 14"/>
          <p:cNvPicPr>
            <a:picLocks noChangeAspect="1"/>
          </p:cNvPicPr>
          <p:nvPr/>
        </p:nvPicPr>
        <p:blipFill>
          <a:blip r:embed="rId7"/>
          <a:stretch>
            <a:fillRect/>
          </a:stretch>
        </p:blipFill>
        <p:spPr>
          <a:xfrm>
            <a:off x="8831494" y="1190491"/>
            <a:ext cx="2685492" cy="100800"/>
          </a:xfrm>
          <a:prstGeom prst="rect">
            <a:avLst/>
          </a:prstGeom>
        </p:spPr>
      </p:pic>
      <p:sp>
        <p:nvSpPr>
          <p:cNvPr id="16" name="等腰三角形 15"/>
          <p:cNvSpPr/>
          <p:nvPr/>
        </p:nvSpPr>
        <p:spPr>
          <a:xfrm rot="14293837">
            <a:off x="8243990" y="3262177"/>
            <a:ext cx="2918691" cy="490505"/>
          </a:xfrm>
          <a:prstGeom prst="triangle">
            <a:avLst>
              <a:gd name="adj" fmla="val 63103"/>
            </a:avLst>
          </a:prstGeom>
          <a:solidFill>
            <a:schemeClr val="accent1">
              <a:alpha val="60000"/>
            </a:schemeClr>
          </a:solidFill>
          <a:ln>
            <a:noFill/>
          </a:ln>
          <a:scene3d>
            <a:camera prst="orthographicFront">
              <a:rot lat="0" lon="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可视区</a:t>
            </a:r>
          </a:p>
        </p:txBody>
      </p:sp>
      <p:sp>
        <p:nvSpPr>
          <p:cNvPr id="18" name="等腰三角形 17"/>
          <p:cNvSpPr/>
          <p:nvPr/>
        </p:nvSpPr>
        <p:spPr>
          <a:xfrm rot="12549595" flipV="1">
            <a:off x="7362723" y="4466956"/>
            <a:ext cx="2727515" cy="470896"/>
          </a:xfrm>
          <a:prstGeom prst="triangle">
            <a:avLst>
              <a:gd name="adj" fmla="val 63103"/>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可视区</a:t>
            </a:r>
          </a:p>
        </p:txBody>
      </p:sp>
      <p:sp>
        <p:nvSpPr>
          <p:cNvPr id="9" name="椭圆 8"/>
          <p:cNvSpPr/>
          <p:nvPr/>
        </p:nvSpPr>
        <p:spPr>
          <a:xfrm>
            <a:off x="2395876" y="1874360"/>
            <a:ext cx="5781094" cy="881813"/>
          </a:xfrm>
          <a:prstGeom prst="ellipse">
            <a:avLst/>
          </a:prstGeom>
          <a:solidFill>
            <a:schemeClr val="bg2">
              <a:lumMod val="2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盲区</a:t>
            </a:r>
            <a:endParaRPr lang="zh-CN" altLang="en-US" dirty="0">
              <a:solidFill>
                <a:schemeClr val="tx1"/>
              </a:solidFill>
            </a:endParaRPr>
          </a:p>
        </p:txBody>
      </p:sp>
      <p:sp>
        <p:nvSpPr>
          <p:cNvPr id="20" name="椭圆 19"/>
          <p:cNvSpPr/>
          <p:nvPr/>
        </p:nvSpPr>
        <p:spPr>
          <a:xfrm>
            <a:off x="2323612" y="4330083"/>
            <a:ext cx="5781094" cy="881820"/>
          </a:xfrm>
          <a:prstGeom prst="ellipse">
            <a:avLst/>
          </a:prstGeom>
          <a:solidFill>
            <a:schemeClr val="bg2">
              <a:lumMod val="2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盲区</a:t>
            </a:r>
            <a:endParaRPr lang="zh-CN" altLang="en-US" dirty="0">
              <a:solidFill>
                <a:schemeClr val="tx1"/>
              </a:solidFill>
            </a:endParaRPr>
          </a:p>
        </p:txBody>
      </p:sp>
      <p:sp>
        <p:nvSpPr>
          <p:cNvPr id="19" name="椭圆 18"/>
          <p:cNvSpPr/>
          <p:nvPr/>
        </p:nvSpPr>
        <p:spPr>
          <a:xfrm rot="16200000">
            <a:off x="288517" y="3136505"/>
            <a:ext cx="3115697" cy="881813"/>
          </a:xfrm>
          <a:prstGeom prst="ellipse">
            <a:avLst/>
          </a:prstGeom>
          <a:solidFill>
            <a:schemeClr val="bg2">
              <a:lumMod val="2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盲区</a:t>
            </a:r>
            <a:endParaRPr lang="zh-CN" altLang="en-US" dirty="0">
              <a:solidFill>
                <a:schemeClr val="tx1"/>
              </a:solidFill>
            </a:endParaRPr>
          </a:p>
        </p:txBody>
      </p:sp>
      <p:sp>
        <p:nvSpPr>
          <p:cNvPr id="21" name="椭圆 20"/>
          <p:cNvSpPr/>
          <p:nvPr/>
        </p:nvSpPr>
        <p:spPr>
          <a:xfrm rot="18937822">
            <a:off x="9921389" y="5252078"/>
            <a:ext cx="1296184" cy="549705"/>
          </a:xfrm>
          <a:prstGeom prst="ellipse">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盲区</a:t>
            </a:r>
          </a:p>
        </p:txBody>
      </p:sp>
      <p:sp>
        <p:nvSpPr>
          <p:cNvPr id="3" name="椭圆 2"/>
          <p:cNvSpPr/>
          <p:nvPr/>
        </p:nvSpPr>
        <p:spPr>
          <a:xfrm rot="5137821">
            <a:off x="10215394" y="4079233"/>
            <a:ext cx="1296184" cy="549705"/>
          </a:xfrm>
          <a:prstGeom prst="ellipse">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盲区</a:t>
            </a:r>
          </a:p>
        </p:txBody>
      </p:sp>
      <p:sp>
        <p:nvSpPr>
          <p:cNvPr id="5" name="椭圆 4"/>
          <p:cNvSpPr/>
          <p:nvPr/>
        </p:nvSpPr>
        <p:spPr>
          <a:xfrm rot="1560937">
            <a:off x="8762514" y="5450833"/>
            <a:ext cx="1296184" cy="549705"/>
          </a:xfrm>
          <a:prstGeom prst="ellipse">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盲区</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1980029"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结论与展望</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sp>
        <p:nvSpPr>
          <p:cNvPr id="16" name="文本框 5"/>
          <p:cNvSpPr txBox="1">
            <a:spLocks noChangeArrowheads="1"/>
          </p:cNvSpPr>
          <p:nvPr/>
        </p:nvSpPr>
        <p:spPr bwMode="auto">
          <a:xfrm>
            <a:off x="1150369" y="1538614"/>
            <a:ext cx="10511704" cy="519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None/>
            </a:pPr>
            <a:r>
              <a:rPr kumimoji="1" lang="zh-CN" altLang="en-US" sz="2400" dirty="0">
                <a:solidFill>
                  <a:srgbClr val="066DCA"/>
                </a:solidFill>
                <a:latin typeface="微软雅黑" panose="020B0503020204020204" pitchFamily="34" charset="-122"/>
                <a:ea typeface="微软雅黑" panose="020B0503020204020204" pitchFamily="34" charset="-122"/>
              </a:rPr>
              <a:t>已完成：</a:t>
            </a:r>
            <a:endParaRPr kumimoji="1" lang="en-US" altLang="zh-CN" sz="2400" dirty="0">
              <a:solidFill>
                <a:srgbClr val="066DCA"/>
              </a:solidFill>
              <a:latin typeface="微软雅黑" panose="020B0503020204020204" pitchFamily="34" charset="-122"/>
              <a:ea typeface="微软雅黑" panose="020B0503020204020204" pitchFamily="34" charset="-122"/>
            </a:endParaRPr>
          </a:p>
          <a:p>
            <a:pPr marL="342900" indent="-342900" eaLnBrk="1" hangingPunct="1">
              <a:lnSpc>
                <a:spcPct val="150000"/>
              </a:lnSpc>
              <a:spcBef>
                <a:spcPct val="0"/>
              </a:spcBef>
              <a:buFont typeface="Wingdings" panose="05000000000000000000" pitchFamily="2" charset="2"/>
              <a:buChar char="Ø"/>
            </a:pPr>
            <a:r>
              <a:rPr kumimoji="1" lang="zh-CN" altLang="en-US" sz="2400" dirty="0">
                <a:solidFill>
                  <a:srgbClr val="066DCA"/>
                </a:solidFill>
                <a:latin typeface="微软雅黑" panose="020B0503020204020204" pitchFamily="34" charset="-122"/>
                <a:ea typeface="微软雅黑" panose="020B0503020204020204" pitchFamily="34" charset="-122"/>
              </a:rPr>
              <a:t>已经完成重卡环视拼接的基础功能版本</a:t>
            </a:r>
            <a:endParaRPr kumimoji="1" lang="en-US" altLang="zh-CN" sz="2400" dirty="0">
              <a:solidFill>
                <a:srgbClr val="066DCA"/>
              </a:solidFill>
              <a:latin typeface="微软雅黑" panose="020B0503020204020204" pitchFamily="34" charset="-122"/>
              <a:ea typeface="微软雅黑" panose="020B0503020204020204" pitchFamily="34" charset="-122"/>
            </a:endParaRPr>
          </a:p>
          <a:p>
            <a:pPr marL="342900" indent="-342900" eaLnBrk="1" hangingPunct="1">
              <a:lnSpc>
                <a:spcPct val="150000"/>
              </a:lnSpc>
              <a:spcBef>
                <a:spcPct val="0"/>
              </a:spcBef>
              <a:buFont typeface="Wingdings" panose="05000000000000000000" pitchFamily="2" charset="2"/>
              <a:buChar char="Ø"/>
            </a:pPr>
            <a:r>
              <a:rPr kumimoji="1" lang="zh-CN" altLang="en-US" sz="2400" dirty="0">
                <a:solidFill>
                  <a:srgbClr val="066DCA"/>
                </a:solidFill>
                <a:latin typeface="微软雅黑" panose="020B0503020204020204" pitchFamily="34" charset="-122"/>
                <a:ea typeface="微软雅黑" panose="020B0503020204020204" pitchFamily="34" charset="-122"/>
              </a:rPr>
              <a:t>经过集群测试场和城市区部分数据测试</a:t>
            </a:r>
            <a:endParaRPr kumimoji="1" lang="en-US" altLang="zh-CN" sz="2400" dirty="0">
              <a:solidFill>
                <a:srgbClr val="066DCA"/>
              </a:solidFill>
              <a:latin typeface="微软雅黑" panose="020B0503020204020204" pitchFamily="34" charset="-122"/>
              <a:ea typeface="微软雅黑" panose="020B0503020204020204" pitchFamily="34" charset="-122"/>
            </a:endParaRPr>
          </a:p>
          <a:p>
            <a:pPr eaLnBrk="1" hangingPunct="1">
              <a:lnSpc>
                <a:spcPct val="200000"/>
              </a:lnSpc>
              <a:spcBef>
                <a:spcPct val="0"/>
              </a:spcBef>
              <a:buFontTx/>
              <a:buNone/>
            </a:pPr>
            <a:r>
              <a:rPr kumimoji="1" lang="zh-CN" altLang="en-US" sz="2400" dirty="0">
                <a:solidFill>
                  <a:srgbClr val="066DCA"/>
                </a:solidFill>
                <a:latin typeface="微软雅黑" panose="020B0503020204020204" pitchFamily="34" charset="-122"/>
                <a:ea typeface="微软雅黑" panose="020B0503020204020204" pitchFamily="34" charset="-122"/>
              </a:rPr>
              <a:t>待提高：</a:t>
            </a:r>
            <a:endParaRPr kumimoji="1" lang="en-US" altLang="zh-CN" sz="2400" dirty="0">
              <a:solidFill>
                <a:srgbClr val="066DCA"/>
              </a:solidFill>
              <a:latin typeface="微软雅黑" panose="020B0503020204020204" pitchFamily="34" charset="-122"/>
              <a:ea typeface="微软雅黑" panose="020B0503020204020204" pitchFamily="34" charset="-122"/>
            </a:endParaRPr>
          </a:p>
          <a:p>
            <a:pPr marL="342900" indent="-342900" eaLnBrk="1" hangingPunct="1">
              <a:lnSpc>
                <a:spcPct val="150000"/>
              </a:lnSpc>
              <a:spcBef>
                <a:spcPct val="0"/>
              </a:spcBef>
              <a:buFont typeface="Wingdings" panose="05000000000000000000" pitchFamily="2" charset="2"/>
              <a:buChar char="Ø"/>
            </a:pPr>
            <a:r>
              <a:rPr kumimoji="1" lang="zh-CN" altLang="en-US" sz="2400" dirty="0">
                <a:solidFill>
                  <a:srgbClr val="066DCA"/>
                </a:solidFill>
                <a:latin typeface="微软雅黑" panose="020B0503020204020204" pitchFamily="34" charset="-122"/>
                <a:ea typeface="微软雅黑" panose="020B0503020204020204" pitchFamily="34" charset="-122"/>
              </a:rPr>
              <a:t>稳定性有待提高</a:t>
            </a:r>
            <a:endParaRPr kumimoji="1" lang="en-US" altLang="zh-CN" sz="2400" dirty="0">
              <a:solidFill>
                <a:srgbClr val="066DCA"/>
              </a:solidFill>
              <a:latin typeface="微软雅黑" panose="020B0503020204020204" pitchFamily="34" charset="-122"/>
              <a:ea typeface="微软雅黑" panose="020B0503020204020204" pitchFamily="34" charset="-122"/>
            </a:endParaRPr>
          </a:p>
          <a:p>
            <a:pPr marL="342900" indent="-342900" eaLnBrk="1" hangingPunct="1">
              <a:lnSpc>
                <a:spcPct val="150000"/>
              </a:lnSpc>
              <a:spcBef>
                <a:spcPct val="0"/>
              </a:spcBef>
              <a:buFont typeface="Wingdings" panose="05000000000000000000" pitchFamily="2" charset="2"/>
              <a:buChar char="Ø"/>
            </a:pPr>
            <a:r>
              <a:rPr kumimoji="1" lang="zh-CN" altLang="en-US" sz="2400" dirty="0">
                <a:solidFill>
                  <a:srgbClr val="066DCA"/>
                </a:solidFill>
                <a:latin typeface="微软雅黑" panose="020B0503020204020204" pitchFamily="34" charset="-122"/>
                <a:ea typeface="微软雅黑" panose="020B0503020204020204" pitchFamily="34" charset="-122"/>
              </a:rPr>
              <a:t>速度有待提高</a:t>
            </a:r>
            <a:endParaRPr kumimoji="1" lang="en-US" altLang="zh-CN" sz="2400" dirty="0">
              <a:solidFill>
                <a:srgbClr val="066DCA"/>
              </a:solidFill>
              <a:latin typeface="微软雅黑" panose="020B0503020204020204" pitchFamily="34" charset="-122"/>
              <a:ea typeface="微软雅黑" panose="020B0503020204020204" pitchFamily="34" charset="-122"/>
            </a:endParaRPr>
          </a:p>
          <a:p>
            <a:pPr marL="342900" indent="-342900" eaLnBrk="1" hangingPunct="1">
              <a:lnSpc>
                <a:spcPct val="150000"/>
              </a:lnSpc>
              <a:spcBef>
                <a:spcPct val="0"/>
              </a:spcBef>
              <a:buFont typeface="Wingdings" panose="05000000000000000000" pitchFamily="2" charset="2"/>
              <a:buChar char="Ø"/>
            </a:pPr>
            <a:r>
              <a:rPr kumimoji="1" lang="zh-CN" altLang="en-US" sz="2400" dirty="0">
                <a:solidFill>
                  <a:srgbClr val="066DCA"/>
                </a:solidFill>
                <a:latin typeface="微软雅黑" panose="020B0503020204020204" pitchFamily="34" charset="-122"/>
                <a:ea typeface="微软雅黑" panose="020B0503020204020204" pitchFamily="34" charset="-122"/>
              </a:rPr>
              <a:t>拼接效果有待提升</a:t>
            </a:r>
            <a:endParaRPr kumimoji="1" lang="en-US" altLang="zh-CN" sz="2400" dirty="0">
              <a:solidFill>
                <a:srgbClr val="066DCA"/>
              </a:solidFill>
              <a:latin typeface="微软雅黑" panose="020B0503020204020204" pitchFamily="34" charset="-122"/>
              <a:ea typeface="微软雅黑" panose="020B0503020204020204" pitchFamily="34" charset="-122"/>
            </a:endParaRPr>
          </a:p>
          <a:p>
            <a:pPr marL="342900" indent="-342900" eaLnBrk="1" hangingPunct="1">
              <a:lnSpc>
                <a:spcPct val="150000"/>
              </a:lnSpc>
              <a:spcBef>
                <a:spcPct val="0"/>
              </a:spcBef>
              <a:buFont typeface="Wingdings" panose="05000000000000000000" pitchFamily="2" charset="2"/>
              <a:buChar char="Ø"/>
            </a:pPr>
            <a:r>
              <a:rPr kumimoji="1" lang="zh-CN" altLang="en-US" sz="2400" dirty="0">
                <a:solidFill>
                  <a:srgbClr val="066DCA"/>
                </a:solidFill>
                <a:latin typeface="微软雅黑" panose="020B0503020204020204" pitchFamily="34" charset="-122"/>
                <a:ea typeface="微软雅黑" panose="020B0503020204020204" pitchFamily="34" charset="-122"/>
              </a:rPr>
              <a:t>纹理匮乏场景需解决</a:t>
            </a:r>
            <a:endParaRPr kumimoji="1" lang="en-US" altLang="zh-CN" sz="2400" dirty="0">
              <a:solidFill>
                <a:srgbClr val="066DCA"/>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endParaRPr kumimoji="1" lang="en-US" altLang="zh-CN" sz="2400" dirty="0">
              <a:solidFill>
                <a:srgbClr val="066DCA"/>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22621" y="339513"/>
            <a:ext cx="3462349" cy="707886"/>
          </a:xfrm>
          <a:prstGeom prst="rect">
            <a:avLst/>
          </a:prstGeom>
          <a:noFill/>
        </p:spPr>
        <p:txBody>
          <a:bodyPr vert="horz"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lumMod val="65000"/>
                  </a:prstClr>
                </a:solidFill>
                <a:effectLst/>
                <a:uLnTx/>
                <a:uFillTx/>
                <a:latin typeface="微软雅黑 Light" panose="020B0502040204020203" pitchFamily="34" charset="-122"/>
                <a:ea typeface="微软雅黑 Light" panose="020B0502040204020203" pitchFamily="34" charset="-122"/>
                <a:cs typeface="+mn-cs"/>
              </a:rPr>
              <a:t>Thank You</a:t>
            </a:r>
            <a:endParaRPr kumimoji="0" lang="zh-CN" altLang="en-US" sz="4000" b="1" i="0" u="none" strike="noStrike" kern="1200" cap="none" spc="0" normalizeH="0" baseline="0" noProof="0" dirty="0">
              <a:ln>
                <a:noFill/>
              </a:ln>
              <a:solidFill>
                <a:prstClr val="white">
                  <a:lumMod val="6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文本框 14">
            <a:extLst>
              <a:ext uri="{FF2B5EF4-FFF2-40B4-BE49-F238E27FC236}">
                <a16:creationId xmlns:a16="http://schemas.microsoft.com/office/drawing/2014/main" xmlns="" id="{0DC71394-5BB7-4148-87AC-94368C20DB6C}"/>
              </a:ext>
            </a:extLst>
          </p:cNvPr>
          <p:cNvSpPr txBox="1">
            <a:spLocks noChangeArrowheads="1"/>
          </p:cNvSpPr>
          <p:nvPr/>
        </p:nvSpPr>
        <p:spPr bwMode="auto">
          <a:xfrm>
            <a:off x="638629" y="2635513"/>
            <a:ext cx="10914743" cy="79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lvl="0" algn="ctr">
              <a:lnSpc>
                <a:spcPct val="150000"/>
              </a:lnSpc>
              <a:spcBef>
                <a:spcPct val="0"/>
              </a:spcBef>
              <a:buNone/>
            </a:pPr>
            <a:r>
              <a:rPr kumimoji="1" lang="zh-CN" altLang="en-US" sz="3600" b="0" i="0" u="none" strike="noStrike" kern="1200" cap="none" spc="0" normalizeH="0" baseline="0" noProof="0" dirty="0">
                <a:ln>
                  <a:noFill/>
                </a:ln>
                <a:solidFill>
                  <a:srgbClr val="066DCA"/>
                </a:solidFill>
                <a:effectLst/>
                <a:uLnTx/>
                <a:uFillTx/>
                <a:latin typeface="楷体" panose="02010609060101010101" pitchFamily="49" charset="-122"/>
                <a:ea typeface="楷体" panose="02010609060101010101" pitchFamily="49" charset="-122"/>
                <a:cs typeface="+mn-cs"/>
              </a:rPr>
              <a:t>王思娟</a:t>
            </a:r>
            <a:r>
              <a:rPr kumimoji="1" lang="zh-CN" altLang="en-US" sz="3600" dirty="0">
                <a:solidFill>
                  <a:srgbClr val="066DCA"/>
                </a:solidFill>
                <a:latin typeface="楷体" panose="02010609060101010101" pitchFamily="49" charset="-122"/>
                <a:ea typeface="楷体" panose="02010609060101010101" pitchFamily="49" charset="-122"/>
              </a:rPr>
              <a:t>，彭美华，谢林江，杨凯斌</a:t>
            </a:r>
            <a:endParaRPr kumimoji="1" lang="zh-CN" altLang="en-US" sz="3600" b="0" i="0" u="none" strike="noStrike" kern="1200" cap="none" spc="0" normalizeH="0" baseline="0" noProof="0" dirty="0">
              <a:ln>
                <a:noFill/>
              </a:ln>
              <a:solidFill>
                <a:srgbClr val="066DCA"/>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259269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5531" t="7179" r="36122" b="5621"/>
          <a:stretch>
            <a:fillRect/>
          </a:stretch>
        </p:blipFill>
        <p:spPr>
          <a:xfrm rot="5400000">
            <a:off x="4897324" y="-1535805"/>
            <a:ext cx="2398441" cy="10340842"/>
          </a:xfrm>
          <a:prstGeom prst="rect">
            <a:avLst/>
          </a:prstGeom>
        </p:spPr>
      </p:pic>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5375189"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项目背景</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目前市面上的产品 </a:t>
            </a:r>
          </a:p>
        </p:txBody>
      </p:sp>
      <p:pic>
        <p:nvPicPr>
          <p:cNvPr id="15" name="图形 14"/>
          <p:cNvPicPr>
            <a:picLocks noChangeAspect="1"/>
          </p:cNvPicPr>
          <p:nvPr/>
        </p:nvPicPr>
        <p:blipFill>
          <a:blip r:embed="rId4"/>
          <a:stretch>
            <a:fillRect/>
          </a:stretch>
        </p:blipFill>
        <p:spPr>
          <a:xfrm>
            <a:off x="8831494" y="1190491"/>
            <a:ext cx="2685492" cy="100800"/>
          </a:xfrm>
          <a:prstGeom prst="rect">
            <a:avLst/>
          </a:prstGeom>
        </p:spPr>
      </p:pic>
      <p:sp>
        <p:nvSpPr>
          <p:cNvPr id="3" name="矩形 2"/>
          <p:cNvSpPr/>
          <p:nvPr/>
        </p:nvSpPr>
        <p:spPr>
          <a:xfrm>
            <a:off x="938156" y="3436501"/>
            <a:ext cx="403640" cy="402966"/>
          </a:xfrm>
          <a:prstGeom prst="rect">
            <a:avLst/>
          </a:prstGeom>
          <a:noFill/>
          <a:ln w="38100">
            <a:solidFill>
              <a:srgbClr val="F75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813969" y="3460565"/>
            <a:ext cx="403640" cy="402966"/>
          </a:xfrm>
          <a:prstGeom prst="rect">
            <a:avLst/>
          </a:prstGeom>
          <a:noFill/>
          <a:ln w="38100">
            <a:solidFill>
              <a:srgbClr val="F75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384912" y="2440454"/>
            <a:ext cx="403640" cy="402966"/>
          </a:xfrm>
          <a:prstGeom prst="rect">
            <a:avLst/>
          </a:prstGeom>
          <a:noFill/>
          <a:ln w="38100">
            <a:solidFill>
              <a:srgbClr val="F75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384912" y="4430871"/>
            <a:ext cx="403640" cy="402966"/>
          </a:xfrm>
          <a:prstGeom prst="rect">
            <a:avLst/>
          </a:prstGeom>
          <a:noFill/>
          <a:ln w="38100">
            <a:solidFill>
              <a:srgbClr val="F75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386203" y="2414376"/>
            <a:ext cx="403640" cy="40296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382343" y="4418839"/>
            <a:ext cx="403640" cy="40296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06081" y="2273479"/>
            <a:ext cx="8477165" cy="3473043"/>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p:cNvSpPr/>
          <p:nvPr/>
        </p:nvSpPr>
        <p:spPr>
          <a:xfrm>
            <a:off x="2355104" y="1652186"/>
            <a:ext cx="6182337" cy="4715631"/>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5375189"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项目背景</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目前市面上的产品 </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backgroundRemoval t="2018" b="98112" l="2076" r="95502">
                        <a14:foregroundMark x1="62284" y1="27018" x2="53633" y2="5339"/>
                        <a14:foregroundMark x1="42215" y1="33203" x2="43599" y2="5339"/>
                        <a14:foregroundMark x1="16609" y1="29688" x2="33564" y2="5599"/>
                        <a14:foregroundMark x1="23875" y1="19010" x2="25260" y2="3190"/>
                        <a14:foregroundMark x1="13149" y1="19141" x2="13149" y2="19141"/>
                        <a14:foregroundMark x1="13149" y1="22656" x2="11765" y2="14518"/>
                        <a14:foregroundMark x1="9689" y1="14909" x2="9689" y2="12044"/>
                        <a14:foregroundMark x1="10381" y1="23047" x2="11765" y2="24935"/>
                        <a14:foregroundMark x1="8997" y1="25456" x2="8997" y2="25456"/>
                        <a14:foregroundMark x1="11073" y1="8268" x2="2422" y2="8529"/>
                        <a14:foregroundMark x1="85121" y1="8268" x2="95502" y2="8138"/>
                        <a14:foregroundMark x1="11073" y1="21419" x2="8997" y2="21029"/>
                        <a14:foregroundMark x1="7958" y1="19792" x2="9689" y2="13932"/>
                        <a14:foregroundMark x1="9689" y1="21680" x2="9689" y2="18685"/>
                        <a14:backgroundMark x1="1038" y1="16146" x2="2422" y2="23828"/>
                        <a14:backgroundMark x1="3806" y1="4297" x2="3806" y2="4297"/>
                      </a14:backgroundRemoval>
                    </a14:imgEffect>
                  </a14:imgLayer>
                </a14:imgProps>
              </a:ext>
              <a:ext uri="{28A0092B-C50C-407E-A947-70E740481C1C}">
                <a14:useLocalDpi xmlns:a14="http://schemas.microsoft.com/office/drawing/2010/main" val="0"/>
              </a:ext>
            </a:extLst>
          </a:blip>
          <a:stretch>
            <a:fillRect/>
          </a:stretch>
        </p:blipFill>
        <p:spPr>
          <a:xfrm rot="5400000">
            <a:off x="4919398" y="763482"/>
            <a:ext cx="1221672" cy="6493040"/>
          </a:xfrm>
          <a:prstGeom prst="rect">
            <a:avLst/>
          </a:prstGeom>
        </p:spPr>
      </p:pic>
      <p:sp>
        <p:nvSpPr>
          <p:cNvPr id="8" name="文本框 7"/>
          <p:cNvSpPr txBox="1"/>
          <p:nvPr/>
        </p:nvSpPr>
        <p:spPr>
          <a:xfrm>
            <a:off x="3456940" y="2316480"/>
            <a:ext cx="2999740" cy="460375"/>
          </a:xfrm>
          <a:prstGeom prst="rect">
            <a:avLst/>
          </a:prstGeom>
          <a:noFill/>
        </p:spPr>
        <p:txBody>
          <a:bodyPr wrap="square" rtlCol="0">
            <a:spAutoFit/>
          </a:bodyPr>
          <a:lstStyle/>
          <a:p>
            <a:r>
              <a:rPr lang="zh-CN" altLang="en-US" sz="2400" dirty="0"/>
              <a:t>流媒体摄像头可视区</a:t>
            </a:r>
          </a:p>
        </p:txBody>
      </p:sp>
      <p:sp>
        <p:nvSpPr>
          <p:cNvPr id="9" name="文本框 8"/>
          <p:cNvSpPr txBox="1"/>
          <p:nvPr/>
        </p:nvSpPr>
        <p:spPr>
          <a:xfrm>
            <a:off x="7375610" y="2352169"/>
            <a:ext cx="2683833" cy="461665"/>
          </a:xfrm>
          <a:prstGeom prst="rect">
            <a:avLst/>
          </a:prstGeom>
          <a:noFill/>
        </p:spPr>
        <p:txBody>
          <a:bodyPr wrap="square" rtlCol="0">
            <a:spAutoFit/>
          </a:bodyPr>
          <a:lstStyle/>
          <a:p>
            <a:r>
              <a:rPr lang="en-US" altLang="zh-CN" sz="2400" dirty="0"/>
              <a:t>360</a:t>
            </a:r>
            <a:r>
              <a:rPr lang="zh-CN" altLang="en-US" sz="2400" dirty="0"/>
              <a:t>度拼接鸟瞰图</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5375189"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项目背景</a:t>
            </a:r>
            <a:r>
              <a:rPr lang="en-US" altLang="zh-CN" sz="2800" dirty="0">
                <a:solidFill>
                  <a:srgbClr val="066DCA"/>
                </a:solidFill>
                <a:latin typeface="微软雅黑 Light" panose="020B0502040204020203" pitchFamily="34" charset="-122"/>
                <a:ea typeface="微软雅黑 Light" panose="020B0502040204020203" pitchFamily="34" charset="-122"/>
              </a:rPr>
              <a:t>——</a:t>
            </a:r>
            <a:r>
              <a:rPr lang="zh-CN" altLang="en-US" sz="2800" dirty="0">
                <a:solidFill>
                  <a:srgbClr val="066DCA"/>
                </a:solidFill>
                <a:latin typeface="微软雅黑 Light" panose="020B0502040204020203" pitchFamily="34" charset="-122"/>
                <a:ea typeface="微软雅黑 Light" panose="020B0502040204020203" pitchFamily="34" charset="-122"/>
              </a:rPr>
              <a:t>目前市面上的产品 </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sp>
        <p:nvSpPr>
          <p:cNvPr id="9" name="椭圆 8"/>
          <p:cNvSpPr/>
          <p:nvPr/>
        </p:nvSpPr>
        <p:spPr>
          <a:xfrm>
            <a:off x="1595776" y="1874360"/>
            <a:ext cx="5551914" cy="881813"/>
          </a:xfrm>
          <a:prstGeom prst="ellipse">
            <a:avLst/>
          </a:prstGeom>
          <a:solidFill>
            <a:schemeClr val="bg2">
              <a:lumMod val="2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盲区</a:t>
            </a:r>
            <a:endParaRPr lang="zh-CN" altLang="en-US" dirty="0">
              <a:solidFill>
                <a:schemeClr val="tx1"/>
              </a:solidFill>
            </a:endParaRPr>
          </a:p>
        </p:txBody>
      </p:sp>
      <p:sp>
        <p:nvSpPr>
          <p:cNvPr id="20" name="椭圆 19"/>
          <p:cNvSpPr/>
          <p:nvPr/>
        </p:nvSpPr>
        <p:spPr>
          <a:xfrm>
            <a:off x="1491384" y="4411504"/>
            <a:ext cx="4613322" cy="861536"/>
          </a:xfrm>
          <a:prstGeom prst="ellipse">
            <a:avLst/>
          </a:prstGeom>
          <a:solidFill>
            <a:schemeClr val="bg2">
              <a:lumMod val="2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盲区</a:t>
            </a:r>
            <a:endParaRPr lang="zh-CN" altLang="en-US" dirty="0">
              <a:solidFill>
                <a:schemeClr val="tx1"/>
              </a:solidFill>
            </a:endParaRPr>
          </a:p>
        </p:txBody>
      </p:sp>
      <p:sp>
        <p:nvSpPr>
          <p:cNvPr id="31" name="任意多边形: 形状 30"/>
          <p:cNvSpPr/>
          <p:nvPr/>
        </p:nvSpPr>
        <p:spPr>
          <a:xfrm rot="2642367">
            <a:off x="7297868" y="2179730"/>
            <a:ext cx="3603191" cy="1271670"/>
          </a:xfrm>
          <a:custGeom>
            <a:avLst/>
            <a:gdLst>
              <a:gd name="connsiteX0" fmla="*/ 0 w 3421779"/>
              <a:gd name="connsiteY0" fmla="*/ 0 h 1271670"/>
              <a:gd name="connsiteX1" fmla="*/ 2238171 w 3421779"/>
              <a:gd name="connsiteY1" fmla="*/ 0 h 1271670"/>
              <a:gd name="connsiteX2" fmla="*/ 3421779 w 3421779"/>
              <a:gd name="connsiteY2" fmla="*/ 1271670 h 1271670"/>
              <a:gd name="connsiteX3" fmla="*/ 1 w 3421779"/>
              <a:gd name="connsiteY3" fmla="*/ 1271670 h 1271670"/>
              <a:gd name="connsiteX4" fmla="*/ 0 w 3421779"/>
              <a:gd name="connsiteY4" fmla="*/ 0 h 127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79" h="1271670">
                <a:moveTo>
                  <a:pt x="0" y="0"/>
                </a:moveTo>
                <a:lnTo>
                  <a:pt x="2238171" y="0"/>
                </a:lnTo>
                <a:lnTo>
                  <a:pt x="3421779" y="1271670"/>
                </a:lnTo>
                <a:lnTo>
                  <a:pt x="1" y="1271670"/>
                </a:lnTo>
                <a:lnTo>
                  <a:pt x="0" y="0"/>
                </a:lnTo>
                <a:close/>
              </a:path>
            </a:pathLst>
          </a:custGeom>
          <a:solidFill>
            <a:schemeClr val="accent1">
              <a:alpha val="60000"/>
            </a:schemeClr>
          </a:solidFill>
          <a:ln>
            <a:noFill/>
          </a:ln>
          <a:scene3d>
            <a:camera prst="orthographicFront">
              <a:rot lat="0" lon="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可视区</a:t>
            </a:r>
          </a:p>
        </p:txBody>
      </p:sp>
      <p:sp>
        <p:nvSpPr>
          <p:cNvPr id="51" name="任意多边形: 形状 50"/>
          <p:cNvSpPr/>
          <p:nvPr/>
        </p:nvSpPr>
        <p:spPr>
          <a:xfrm rot="2571144">
            <a:off x="5752619" y="4204317"/>
            <a:ext cx="3265501" cy="1277109"/>
          </a:xfrm>
          <a:custGeom>
            <a:avLst/>
            <a:gdLst>
              <a:gd name="connsiteX0" fmla="*/ 1282526 w 3232912"/>
              <a:gd name="connsiteY0" fmla="*/ 5112 h 1276545"/>
              <a:gd name="connsiteX1" fmla="*/ 1287698 w 3232912"/>
              <a:gd name="connsiteY1" fmla="*/ 0 h 1276545"/>
              <a:gd name="connsiteX2" fmla="*/ 3232912 w 3232912"/>
              <a:gd name="connsiteY2" fmla="*/ 0 h 1276545"/>
              <a:gd name="connsiteX3" fmla="*/ 2143897 w 3232912"/>
              <a:gd name="connsiteY3" fmla="*/ 1276545 h 1276545"/>
              <a:gd name="connsiteX4" fmla="*/ 0 w 3232912"/>
              <a:gd name="connsiteY4" fmla="*/ 1276544 h 1276545"/>
              <a:gd name="connsiteX5" fmla="*/ 1286194 w 3232912"/>
              <a:gd name="connsiteY5" fmla="*/ 5233 h 1276545"/>
              <a:gd name="connsiteX6" fmla="*/ 1282526 w 3232912"/>
              <a:gd name="connsiteY6" fmla="*/ 5112 h 127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2912" h="1276545">
                <a:moveTo>
                  <a:pt x="1282526" y="5112"/>
                </a:moveTo>
                <a:lnTo>
                  <a:pt x="1287698" y="0"/>
                </a:lnTo>
                <a:lnTo>
                  <a:pt x="3232912" y="0"/>
                </a:lnTo>
                <a:lnTo>
                  <a:pt x="2143897" y="1276545"/>
                </a:lnTo>
                <a:lnTo>
                  <a:pt x="0" y="1276544"/>
                </a:lnTo>
                <a:lnTo>
                  <a:pt x="1286194" y="5233"/>
                </a:lnTo>
                <a:lnTo>
                  <a:pt x="1282526" y="5112"/>
                </a:lnTo>
                <a:close/>
              </a:path>
            </a:pathLst>
          </a:custGeom>
          <a:solidFill>
            <a:schemeClr val="accent1">
              <a:alpha val="60000"/>
            </a:schemeClr>
          </a:solidFill>
          <a:ln>
            <a:noFill/>
          </a:ln>
          <a:scene3d>
            <a:camera prst="orthographicFront">
              <a:rot lat="0" lon="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文本框 37"/>
          <p:cNvSpPr txBox="1"/>
          <p:nvPr/>
        </p:nvSpPr>
        <p:spPr>
          <a:xfrm rot="2667645">
            <a:off x="6796038" y="4602731"/>
            <a:ext cx="1097280" cy="460375"/>
          </a:xfrm>
          <a:prstGeom prst="rect">
            <a:avLst/>
          </a:prstGeom>
          <a:noFill/>
        </p:spPr>
        <p:txBody>
          <a:bodyPr wrap="none" rtlCol="0">
            <a:spAutoFit/>
          </a:bodyPr>
          <a:lstStyle/>
          <a:p>
            <a:r>
              <a:rPr lang="zh-CN" altLang="en-US" sz="2400" dirty="0">
                <a:solidFill>
                  <a:schemeClr val="bg1"/>
                </a:solidFill>
              </a:rPr>
              <a:t>可视区</a:t>
            </a:r>
          </a:p>
        </p:txBody>
      </p:sp>
      <p:sp>
        <p:nvSpPr>
          <p:cNvPr id="23" name="椭圆 22"/>
          <p:cNvSpPr/>
          <p:nvPr/>
        </p:nvSpPr>
        <p:spPr>
          <a:xfrm rot="16200000">
            <a:off x="-548796" y="3156968"/>
            <a:ext cx="3115697" cy="881813"/>
          </a:xfrm>
          <a:prstGeom prst="ellipse">
            <a:avLst/>
          </a:prstGeom>
          <a:solidFill>
            <a:schemeClr val="bg2">
              <a:lumMod val="2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盲区</a:t>
            </a:r>
            <a:endParaRPr lang="zh-CN" altLang="en-US" dirty="0">
              <a:solidFill>
                <a:schemeClr val="tx1"/>
              </a:solidFill>
            </a:endParaRPr>
          </a:p>
        </p:txBody>
      </p:sp>
      <p:sp>
        <p:nvSpPr>
          <p:cNvPr id="24" name="椭圆 23"/>
          <p:cNvSpPr/>
          <p:nvPr/>
        </p:nvSpPr>
        <p:spPr>
          <a:xfrm rot="18937822">
            <a:off x="9140261" y="5053218"/>
            <a:ext cx="1296184" cy="549705"/>
          </a:xfrm>
          <a:prstGeom prst="ellipse">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盲区</a:t>
            </a:r>
          </a:p>
        </p:txBody>
      </p:sp>
      <p:sp>
        <p:nvSpPr>
          <p:cNvPr id="18" name="等腰三角形 17"/>
          <p:cNvSpPr/>
          <p:nvPr/>
        </p:nvSpPr>
        <p:spPr>
          <a:xfrm rot="12549591" flipV="1">
            <a:off x="6592468" y="4389486"/>
            <a:ext cx="2727515" cy="470896"/>
          </a:xfrm>
          <a:prstGeom prst="triangle">
            <a:avLst>
              <a:gd name="adj" fmla="val 69873"/>
            </a:avLst>
          </a:prstGeom>
          <a:solidFill>
            <a:srgbClr val="FF6600">
              <a:alpha val="57000"/>
            </a:srgb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6" name="等腰三角形 15"/>
          <p:cNvSpPr/>
          <p:nvPr/>
        </p:nvSpPr>
        <p:spPr>
          <a:xfrm rot="14305148">
            <a:off x="7533402" y="3164702"/>
            <a:ext cx="2918691" cy="490505"/>
          </a:xfrm>
          <a:prstGeom prst="triangle">
            <a:avLst>
              <a:gd name="adj" fmla="val 63103"/>
            </a:avLst>
          </a:prstGeom>
          <a:solidFill>
            <a:srgbClr val="FF6600">
              <a:alpha val="57000"/>
            </a:srgbClr>
          </a:solidFill>
          <a:ln>
            <a:noFill/>
            <a:prstDash val="sysDash"/>
          </a:ln>
          <a:scene3d>
            <a:camera prst="orthographicFront">
              <a:rot lat="0" lon="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5" name="椭圆 4"/>
          <p:cNvSpPr/>
          <p:nvPr/>
        </p:nvSpPr>
        <p:spPr>
          <a:xfrm rot="5400000">
            <a:off x="9583546" y="3840153"/>
            <a:ext cx="1296184" cy="549705"/>
          </a:xfrm>
          <a:prstGeom prst="ellipse">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盲区</a:t>
            </a:r>
          </a:p>
        </p:txBody>
      </p:sp>
      <p:sp>
        <p:nvSpPr>
          <p:cNvPr id="7" name="椭圆 6"/>
          <p:cNvSpPr/>
          <p:nvPr/>
        </p:nvSpPr>
        <p:spPr>
          <a:xfrm rot="21263634">
            <a:off x="7928704" y="5548623"/>
            <a:ext cx="1296184" cy="549705"/>
          </a:xfrm>
          <a:prstGeom prst="ellipse">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盲区</a:t>
            </a:r>
          </a:p>
        </p:txBody>
      </p:sp>
      <p:pic>
        <p:nvPicPr>
          <p:cNvPr id="22" name="图片 21">
            <a:extLst>
              <a:ext uri="{FF2B5EF4-FFF2-40B4-BE49-F238E27FC236}">
                <a16:creationId xmlns:a16="http://schemas.microsoft.com/office/drawing/2014/main" xmlns="" id="{3313D717-FB61-4045-86F8-8617479CD12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18" b="98112" l="2076" r="95502">
                        <a14:foregroundMark x1="62284" y1="27018" x2="53633" y2="5339"/>
                        <a14:foregroundMark x1="42215" y1="33203" x2="43599" y2="5339"/>
                        <a14:foregroundMark x1="16609" y1="29688" x2="33564" y2="5599"/>
                        <a14:foregroundMark x1="23875" y1="19010" x2="25260" y2="3190"/>
                        <a14:foregroundMark x1="13149" y1="19141" x2="13149" y2="19141"/>
                        <a14:foregroundMark x1="13149" y1="22656" x2="11765" y2="14518"/>
                        <a14:foregroundMark x1="9689" y1="14909" x2="9689" y2="12044"/>
                        <a14:foregroundMark x1="10381" y1="23047" x2="11765" y2="24935"/>
                        <a14:foregroundMark x1="8997" y1="25456" x2="8997" y2="25456"/>
                        <a14:foregroundMark x1="11073" y1="8268" x2="2422" y2="8529"/>
                        <a14:foregroundMark x1="85121" y1="8268" x2="95502" y2="8138"/>
                        <a14:foregroundMark x1="11073" y1="21419" x2="8997" y2="21029"/>
                        <a14:foregroundMark x1="7958" y1="19792" x2="9689" y2="13932"/>
                        <a14:foregroundMark x1="9689" y1="21680" x2="9689" y2="18685"/>
                        <a14:backgroundMark x1="1038" y1="16146" x2="2422" y2="23828"/>
                        <a14:backgroundMark x1="3806" y1="4297" x2="3806" y2="4297"/>
                      </a14:backgroundRemoval>
                    </a14:imgEffect>
                  </a14:imgLayer>
                </a14:imgProps>
              </a:ext>
              <a:ext uri="{28A0092B-C50C-407E-A947-70E740481C1C}">
                <a14:useLocalDpi xmlns:a14="http://schemas.microsoft.com/office/drawing/2010/main" val="0"/>
              </a:ext>
            </a:extLst>
          </a:blip>
          <a:srcRect t="27470"/>
          <a:stretch/>
        </p:blipFill>
        <p:spPr>
          <a:xfrm rot="5400000">
            <a:off x="3796188" y="310810"/>
            <a:ext cx="1417744" cy="6308593"/>
          </a:xfrm>
          <a:prstGeom prst="rect">
            <a:avLst/>
          </a:prstGeom>
        </p:spPr>
      </p:pic>
      <p:pic>
        <p:nvPicPr>
          <p:cNvPr id="25" name="图片 24">
            <a:extLst>
              <a:ext uri="{FF2B5EF4-FFF2-40B4-BE49-F238E27FC236}">
                <a16:creationId xmlns:a16="http://schemas.microsoft.com/office/drawing/2014/main" xmlns="" id="{1EE746F4-27B9-4EF1-B569-ADB2CF0CFE9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18" b="98112" l="2076" r="95502">
                        <a14:foregroundMark x1="62284" y1="27018" x2="53633" y2="5339"/>
                        <a14:foregroundMark x1="42215" y1="33203" x2="43599" y2="5339"/>
                        <a14:foregroundMark x1="16609" y1="29688" x2="33564" y2="5599"/>
                        <a14:foregroundMark x1="23875" y1="19010" x2="25260" y2="3190"/>
                        <a14:foregroundMark x1="13149" y1="19141" x2="13149" y2="19141"/>
                        <a14:foregroundMark x1="13149" y1="22656" x2="11765" y2="14518"/>
                        <a14:foregroundMark x1="9689" y1="14909" x2="9689" y2="12044"/>
                        <a14:foregroundMark x1="10381" y1="23047" x2="11765" y2="24935"/>
                        <a14:foregroundMark x1="8997" y1="25456" x2="8997" y2="25456"/>
                        <a14:foregroundMark x1="11073" y1="8268" x2="2422" y2="8529"/>
                        <a14:foregroundMark x1="85121" y1="8268" x2="95502" y2="8138"/>
                        <a14:foregroundMark x1="11073" y1="21419" x2="8997" y2="21029"/>
                        <a14:foregroundMark x1="7958" y1="19792" x2="9689" y2="13932"/>
                        <a14:foregroundMark x1="9689" y1="21680" x2="9689" y2="18685"/>
                        <a14:backgroundMark x1="1038" y1="16146" x2="2422" y2="23828"/>
                        <a14:backgroundMark x1="3806" y1="4297" x2="3806" y2="4297"/>
                      </a14:backgroundRemoval>
                    </a14:imgEffect>
                  </a14:imgLayer>
                </a14:imgProps>
              </a:ext>
              <a:ext uri="{28A0092B-C50C-407E-A947-70E740481C1C}">
                <a14:useLocalDpi xmlns:a14="http://schemas.microsoft.com/office/drawing/2010/main" val="0"/>
              </a:ext>
            </a:extLst>
          </a:blip>
          <a:srcRect b="73156"/>
          <a:stretch/>
        </p:blipFill>
        <p:spPr>
          <a:xfrm rot="8061188">
            <a:off x="8201550" y="3318810"/>
            <a:ext cx="1221672" cy="220290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2"/>
          <p:cNvSpPr>
            <a:spLocks noChangeArrowheads="1"/>
          </p:cNvSpPr>
          <p:nvPr>
            <p:custDataLst>
              <p:tags r:id="rId2"/>
            </p:custDataLst>
          </p:nvPr>
        </p:nvSpPr>
        <p:spPr bwMode="auto">
          <a:xfrm>
            <a:off x="559071" y="198539"/>
            <a:ext cx="33448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400" b="1" dirty="0">
                <a:solidFill>
                  <a:schemeClr val="accent1"/>
                </a:solidFill>
                <a:latin typeface="微软雅黑" panose="020B0503020204020204" pitchFamily="34" charset="-122"/>
                <a:ea typeface="微软雅黑" panose="020B0503020204020204" pitchFamily="34" charset="-122"/>
              </a:rPr>
              <a:t>CONTENTS</a:t>
            </a:r>
          </a:p>
        </p:txBody>
      </p:sp>
      <p:grpSp>
        <p:nvGrpSpPr>
          <p:cNvPr id="2" name="组合 1"/>
          <p:cNvGrpSpPr/>
          <p:nvPr/>
        </p:nvGrpSpPr>
        <p:grpSpPr>
          <a:xfrm>
            <a:off x="2158361" y="1949908"/>
            <a:ext cx="4981574" cy="723900"/>
            <a:chOff x="2005961" y="1949908"/>
            <a:chExt cx="4981574" cy="723900"/>
          </a:xfrm>
        </p:grpSpPr>
        <p:sp>
          <p:nvSpPr>
            <p:cNvPr id="2051" name="文本框 7"/>
            <p:cNvSpPr txBox="1">
              <a:spLocks noChangeArrowheads="1"/>
            </p:cNvSpPr>
            <p:nvPr>
              <p:custDataLst>
                <p:tags r:id="rId13"/>
              </p:custDataLst>
            </p:nvPr>
          </p:nvSpPr>
          <p:spPr bwMode="auto">
            <a:xfrm>
              <a:off x="2005961" y="1949908"/>
              <a:ext cx="7699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01</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14"/>
              </p:custDataLst>
            </p:nvPr>
          </p:nvCxnSpPr>
          <p:spPr bwMode="auto">
            <a:xfrm>
              <a:off x="2828285" y="2168983"/>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15"/>
              </p:custDataLst>
            </p:nvPr>
          </p:nvSpPr>
          <p:spPr bwMode="auto">
            <a:xfrm>
              <a:off x="2979097" y="1949908"/>
              <a:ext cx="4008438" cy="723900"/>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项目背景</a:t>
              </a:r>
              <a:endParaRPr lang="en-US" altLang="zh-CN" sz="2000" b="1" dirty="0">
                <a:solidFill>
                  <a:schemeClr val="tx2">
                    <a:lumMod val="60000"/>
                    <a:lumOff val="40000"/>
                  </a:schemeClr>
                </a:solidFill>
                <a:ea typeface="+mj-ea"/>
                <a:cs typeface="Arial" panose="020B0604020202020204" pitchFamily="34" charset="0"/>
              </a:endParaRPr>
            </a:p>
          </p:txBody>
        </p:sp>
      </p:grpSp>
      <p:grpSp>
        <p:nvGrpSpPr>
          <p:cNvPr id="3" name="组合 2"/>
          <p:cNvGrpSpPr/>
          <p:nvPr/>
        </p:nvGrpSpPr>
        <p:grpSpPr>
          <a:xfrm>
            <a:off x="2158361" y="2871998"/>
            <a:ext cx="4981574" cy="725487"/>
            <a:chOff x="2005961" y="2775500"/>
            <a:chExt cx="4981574" cy="725487"/>
          </a:xfrm>
        </p:grpSpPr>
        <p:sp>
          <p:nvSpPr>
            <p:cNvPr id="2055" name="文本框 61"/>
            <p:cNvSpPr txBox="1">
              <a:spLocks noChangeArrowheads="1"/>
            </p:cNvSpPr>
            <p:nvPr>
              <p:custDataLst>
                <p:tags r:id="rId10"/>
              </p:custDataLst>
            </p:nvPr>
          </p:nvSpPr>
          <p:spPr bwMode="auto">
            <a:xfrm>
              <a:off x="2005961" y="2775500"/>
              <a:ext cx="769937"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chemeClr val="accent1"/>
                  </a:solidFill>
                  <a:latin typeface="微软雅黑" panose="020B0503020204020204" pitchFamily="34" charset="-122"/>
                  <a:ea typeface="微软雅黑" panose="020B0503020204020204" pitchFamily="34" charset="-122"/>
                </a:rPr>
                <a:t>02</a:t>
              </a:r>
              <a:endParaRPr lang="zh-CN" altLang="en-US" sz="2400" b="1">
                <a:solidFill>
                  <a:schemeClr val="accent1"/>
                </a:solidFill>
                <a:latin typeface="微软雅黑" panose="020B0503020204020204" pitchFamily="34" charset="-122"/>
                <a:ea typeface="微软雅黑" panose="020B0503020204020204" pitchFamily="34" charset="-122"/>
              </a:endParaRPr>
            </a:p>
          </p:txBody>
        </p:sp>
        <p:cxnSp>
          <p:nvCxnSpPr>
            <p:cNvPr id="63" name="直接连接符 62"/>
            <p:cNvCxnSpPr/>
            <p:nvPr>
              <p:custDataLst>
                <p:tags r:id="rId11"/>
              </p:custDataLst>
            </p:nvPr>
          </p:nvCxnSpPr>
          <p:spPr bwMode="auto">
            <a:xfrm>
              <a:off x="2828285" y="2995368"/>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custDataLst>
                <p:tags r:id="rId12"/>
              </p:custDataLst>
            </p:nvPr>
          </p:nvSpPr>
          <p:spPr bwMode="auto">
            <a:xfrm>
              <a:off x="2979097" y="2775500"/>
              <a:ext cx="4008438" cy="725487"/>
            </a:xfrm>
            <a:prstGeom prst="rect">
              <a:avLst/>
            </a:prstGeom>
            <a:noFill/>
          </p:spPr>
          <p:txBody>
            <a:bodyPr anchor="ctr">
              <a:normAutofit/>
            </a:bodyPr>
            <a:lstStyle/>
            <a:p>
              <a:pPr>
                <a:defRPr/>
              </a:pPr>
              <a:r>
                <a:rPr lang="zh-CN" altLang="en-US" sz="2000" b="1" dirty="0">
                  <a:solidFill>
                    <a:schemeClr val="tx1">
                      <a:lumMod val="75000"/>
                      <a:lumOff val="25000"/>
                    </a:schemeClr>
                  </a:solidFill>
                  <a:ea typeface="+mj-ea"/>
                  <a:cs typeface="Arial" panose="020B0604020202020204" pitchFamily="34" charset="0"/>
                </a:rPr>
                <a:t>方案介绍</a:t>
              </a:r>
              <a:endParaRPr lang="en-US" altLang="zh-CN" sz="2000" b="1" dirty="0">
                <a:solidFill>
                  <a:schemeClr val="tx1">
                    <a:lumMod val="75000"/>
                    <a:lumOff val="25000"/>
                  </a:schemeClr>
                </a:solidFill>
                <a:ea typeface="+mj-ea"/>
                <a:cs typeface="Arial" panose="020B0604020202020204" pitchFamily="34" charset="0"/>
              </a:endParaRPr>
            </a:p>
          </p:txBody>
        </p:sp>
      </p:grpSp>
      <p:grpSp>
        <p:nvGrpSpPr>
          <p:cNvPr id="4" name="组合 3"/>
          <p:cNvGrpSpPr/>
          <p:nvPr/>
        </p:nvGrpSpPr>
        <p:grpSpPr>
          <a:xfrm>
            <a:off x="2158361" y="3795675"/>
            <a:ext cx="4981574" cy="723900"/>
            <a:chOff x="2005961" y="3637492"/>
            <a:chExt cx="4981574" cy="723900"/>
          </a:xfrm>
        </p:grpSpPr>
        <p:sp>
          <p:nvSpPr>
            <p:cNvPr id="2059" name="文本框 65"/>
            <p:cNvSpPr txBox="1">
              <a:spLocks noChangeArrowheads="1"/>
            </p:cNvSpPr>
            <p:nvPr>
              <p:custDataLst>
                <p:tags r:id="rId7"/>
              </p:custDataLst>
            </p:nvPr>
          </p:nvSpPr>
          <p:spPr bwMode="auto">
            <a:xfrm>
              <a:off x="2005961" y="3637492"/>
              <a:ext cx="7699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03</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67" name="直接连接符 66"/>
            <p:cNvCxnSpPr/>
            <p:nvPr>
              <p:custDataLst>
                <p:tags r:id="rId8"/>
              </p:custDataLst>
            </p:nvPr>
          </p:nvCxnSpPr>
          <p:spPr bwMode="auto">
            <a:xfrm>
              <a:off x="2828285" y="3856567"/>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custDataLst>
                <p:tags r:id="rId9"/>
              </p:custDataLst>
            </p:nvPr>
          </p:nvSpPr>
          <p:spPr bwMode="auto">
            <a:xfrm>
              <a:off x="2979097" y="3637492"/>
              <a:ext cx="4008438" cy="723900"/>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效果展示</a:t>
              </a:r>
              <a:endParaRPr lang="en-US" altLang="zh-CN" sz="2000" b="1" dirty="0">
                <a:solidFill>
                  <a:schemeClr val="tx2">
                    <a:lumMod val="60000"/>
                    <a:lumOff val="40000"/>
                  </a:schemeClr>
                </a:solidFill>
                <a:ea typeface="+mj-ea"/>
                <a:cs typeface="Arial" panose="020B0604020202020204" pitchFamily="34" charset="0"/>
              </a:endParaRPr>
            </a:p>
          </p:txBody>
        </p:sp>
      </p:grpSp>
      <p:grpSp>
        <p:nvGrpSpPr>
          <p:cNvPr id="5" name="组合 4"/>
          <p:cNvGrpSpPr/>
          <p:nvPr/>
        </p:nvGrpSpPr>
        <p:grpSpPr>
          <a:xfrm>
            <a:off x="2158361" y="4717766"/>
            <a:ext cx="4981574" cy="725488"/>
            <a:chOff x="2005961" y="4463085"/>
            <a:chExt cx="4981574" cy="725488"/>
          </a:xfrm>
        </p:grpSpPr>
        <p:sp>
          <p:nvSpPr>
            <p:cNvPr id="2063" name="文本框 69"/>
            <p:cNvSpPr txBox="1">
              <a:spLocks noChangeArrowheads="1"/>
            </p:cNvSpPr>
            <p:nvPr>
              <p:custDataLst>
                <p:tags r:id="rId4"/>
              </p:custDataLst>
            </p:nvPr>
          </p:nvSpPr>
          <p:spPr bwMode="auto">
            <a:xfrm>
              <a:off x="2005961" y="4463085"/>
              <a:ext cx="769937"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chemeClr val="accent1">
                      <a:lumMod val="20000"/>
                      <a:lumOff val="80000"/>
                    </a:schemeClr>
                  </a:solidFill>
                  <a:latin typeface="微软雅黑" panose="020B0503020204020204" pitchFamily="34" charset="-122"/>
                  <a:ea typeface="微软雅黑" panose="020B0503020204020204" pitchFamily="34" charset="-122"/>
                </a:rPr>
                <a:t>04</a:t>
              </a:r>
              <a:endParaRPr lang="zh-CN" altLang="en-US" sz="2400" b="1"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cxnSp>
          <p:nvCxnSpPr>
            <p:cNvPr id="71" name="直接连接符 70"/>
            <p:cNvCxnSpPr/>
            <p:nvPr>
              <p:custDataLst>
                <p:tags r:id="rId5"/>
              </p:custDataLst>
            </p:nvPr>
          </p:nvCxnSpPr>
          <p:spPr bwMode="auto">
            <a:xfrm>
              <a:off x="2828285" y="4682954"/>
              <a:ext cx="0" cy="28575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custDataLst>
                <p:tags r:id="rId6"/>
              </p:custDataLst>
            </p:nvPr>
          </p:nvSpPr>
          <p:spPr bwMode="auto">
            <a:xfrm>
              <a:off x="2979097" y="4463085"/>
              <a:ext cx="4008438" cy="725488"/>
            </a:xfrm>
            <a:prstGeom prst="rect">
              <a:avLst/>
            </a:prstGeom>
            <a:noFill/>
          </p:spPr>
          <p:txBody>
            <a:bodyPr anchor="ctr">
              <a:normAutofit/>
            </a:bodyPr>
            <a:lstStyle/>
            <a:p>
              <a:pPr>
                <a:defRPr/>
              </a:pPr>
              <a:r>
                <a:rPr lang="zh-CN" altLang="en-US" sz="2000" b="1" dirty="0">
                  <a:solidFill>
                    <a:schemeClr val="tx2">
                      <a:lumMod val="60000"/>
                      <a:lumOff val="40000"/>
                    </a:schemeClr>
                  </a:solidFill>
                  <a:ea typeface="+mj-ea"/>
                  <a:cs typeface="Arial" panose="020B0604020202020204" pitchFamily="34" charset="0"/>
                </a:rPr>
                <a:t>总结与展望</a:t>
              </a:r>
              <a:endParaRPr lang="en-US" altLang="zh-CN" sz="2000" b="1" dirty="0">
                <a:solidFill>
                  <a:schemeClr val="tx2">
                    <a:lumMod val="60000"/>
                    <a:lumOff val="40000"/>
                  </a:schemeClr>
                </a:solidFill>
                <a:ea typeface="+mj-ea"/>
                <a:cs typeface="Arial" panose="020B0604020202020204" pitchFamily="34" charset="0"/>
              </a:endParaRPr>
            </a:p>
          </p:txBody>
        </p:sp>
      </p:grpSp>
      <p:sp>
        <p:nvSpPr>
          <p:cNvPr id="74" name="矩形 73"/>
          <p:cNvSpPr>
            <a:spLocks noChangeArrowheads="1"/>
          </p:cNvSpPr>
          <p:nvPr>
            <p:custDataLst>
              <p:tags r:id="rId3"/>
            </p:custDataLst>
          </p:nvPr>
        </p:nvSpPr>
        <p:spPr bwMode="auto">
          <a:xfrm>
            <a:off x="559071" y="704951"/>
            <a:ext cx="3160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zh-CN" altLang="en-US" sz="2400" b="1">
                <a:solidFill>
                  <a:srgbClr val="C0C0C0"/>
                </a:solidFill>
                <a:latin typeface="微软雅黑" panose="020B0503020204020204" pitchFamily="34" charset="-122"/>
                <a:ea typeface="微软雅黑" panose="020B0503020204020204" pitchFamily="34" charset="-122"/>
              </a:rPr>
              <a:t>目 录</a:t>
            </a:r>
            <a:endParaRPr lang="en-US" altLang="zh-CN" sz="2400" b="1">
              <a:solidFill>
                <a:srgbClr val="C0C0C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987" y="238646"/>
            <a:ext cx="6436377" cy="662554"/>
          </a:xfrm>
          <a:prstGeom prst="rect">
            <a:avLst/>
          </a:prstGeom>
        </p:spPr>
        <p:txBody>
          <a:bodyPr wrap="none">
            <a:spAutoFit/>
          </a:bodyPr>
          <a:lstStyle/>
          <a:p>
            <a:pPr>
              <a:lnSpc>
                <a:spcPct val="150000"/>
              </a:lnSpc>
              <a:spcBef>
                <a:spcPct val="0"/>
              </a:spcBef>
            </a:pPr>
            <a:r>
              <a:rPr kumimoji="1" lang="zh-CN" altLang="en-US" sz="2800" b="1" dirty="0">
                <a:solidFill>
                  <a:schemeClr val="bg1"/>
                </a:solidFill>
                <a:latin typeface="微软雅黑" panose="020B0503020204020204" pitchFamily="34" charset="-122"/>
                <a:ea typeface="微软雅黑" panose="020B0503020204020204" pitchFamily="34" charset="-122"/>
              </a:rPr>
              <a:t>标题文字 </a:t>
            </a:r>
            <a:r>
              <a:rPr kumimoji="1" lang="en-US" altLang="zh-CN" sz="2800" b="1" dirty="0">
                <a:solidFill>
                  <a:schemeClr val="bg1"/>
                </a:solidFill>
                <a:latin typeface="微软雅黑" panose="020B0503020204020204" pitchFamily="34" charset="-122"/>
                <a:ea typeface="微软雅黑" panose="020B0503020204020204" pitchFamily="34" charset="-122"/>
              </a:rPr>
              <a:t>· </a:t>
            </a:r>
            <a:r>
              <a:rPr kumimoji="1" lang="zh-CN" altLang="en-US" sz="2800" b="1" dirty="0">
                <a:solidFill>
                  <a:schemeClr val="bg1"/>
                </a:solidFill>
                <a:latin typeface="微软雅黑" panose="020B0503020204020204" pitchFamily="34" charset="-122"/>
                <a:ea typeface="微软雅黑" panose="020B0503020204020204" pitchFamily="34" charset="-122"/>
              </a:rPr>
              <a:t>微软雅黑 字号</a:t>
            </a:r>
            <a:r>
              <a:rPr kumimoji="1" lang="en-US" altLang="zh-CN" sz="2800" b="1" dirty="0">
                <a:solidFill>
                  <a:schemeClr val="bg1"/>
                </a:solidFill>
                <a:latin typeface="微软雅黑" panose="020B0503020204020204" pitchFamily="34" charset="-122"/>
                <a:ea typeface="微软雅黑" panose="020B0503020204020204" pitchFamily="34" charset="-122"/>
              </a:rPr>
              <a:t>28</a:t>
            </a:r>
            <a:r>
              <a:rPr kumimoji="1" lang="zh-CN" altLang="en-US" sz="2800"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English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Title</a:t>
            </a:r>
          </a:p>
        </p:txBody>
      </p:sp>
      <p:grpSp>
        <p:nvGrpSpPr>
          <p:cNvPr id="10" name="组合 9"/>
          <p:cNvGrpSpPr/>
          <p:nvPr/>
        </p:nvGrpSpPr>
        <p:grpSpPr>
          <a:xfrm>
            <a:off x="685912" y="1192359"/>
            <a:ext cx="8077088" cy="58057"/>
            <a:chOff x="798286" y="827315"/>
            <a:chExt cx="8077088" cy="58057"/>
          </a:xfrm>
        </p:grpSpPr>
        <p:sp>
          <p:nvSpPr>
            <p:cNvPr id="11" name="矩形 10"/>
            <p:cNvSpPr/>
            <p:nvPr/>
          </p:nvSpPr>
          <p:spPr>
            <a:xfrm>
              <a:off x="798286" y="827315"/>
              <a:ext cx="928914" cy="580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708150" y="875847"/>
              <a:ext cx="716722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76302" y="470348"/>
            <a:ext cx="1620957" cy="523220"/>
          </a:xfrm>
          <a:prstGeom prst="rect">
            <a:avLst/>
          </a:prstGeom>
        </p:spPr>
        <p:txBody>
          <a:bodyPr wrap="none">
            <a:spAutoFit/>
          </a:bodyPr>
          <a:lstStyle/>
          <a:p>
            <a:r>
              <a:rPr lang="zh-CN" altLang="en-US" sz="2800" dirty="0">
                <a:solidFill>
                  <a:srgbClr val="066DCA"/>
                </a:solidFill>
                <a:latin typeface="微软雅黑 Light" panose="020B0502040204020203" pitchFamily="34" charset="-122"/>
                <a:ea typeface="微软雅黑 Light" panose="020B0502040204020203" pitchFamily="34" charset="-122"/>
              </a:rPr>
              <a:t>方案介绍</a:t>
            </a:r>
          </a:p>
        </p:txBody>
      </p:sp>
      <p:pic>
        <p:nvPicPr>
          <p:cNvPr id="15" name="图形 14"/>
          <p:cNvPicPr>
            <a:picLocks noChangeAspect="1"/>
          </p:cNvPicPr>
          <p:nvPr/>
        </p:nvPicPr>
        <p:blipFill>
          <a:blip r:embed="rId3"/>
          <a:stretch>
            <a:fillRect/>
          </a:stretch>
        </p:blipFill>
        <p:spPr>
          <a:xfrm>
            <a:off x="8831494" y="1190491"/>
            <a:ext cx="2685492" cy="100800"/>
          </a:xfrm>
          <a:prstGeom prst="rect">
            <a:avLst/>
          </a:prstGeom>
        </p:spPr>
      </p:pic>
      <p:grpSp>
        <p:nvGrpSpPr>
          <p:cNvPr id="3" name="组合 2"/>
          <p:cNvGrpSpPr/>
          <p:nvPr/>
        </p:nvGrpSpPr>
        <p:grpSpPr>
          <a:xfrm>
            <a:off x="833588" y="2268650"/>
            <a:ext cx="10427178" cy="2320698"/>
            <a:chOff x="2113748" y="2654310"/>
            <a:chExt cx="7970669" cy="1801446"/>
          </a:xfrm>
        </p:grpSpPr>
        <p:grpSp>
          <p:nvGrpSpPr>
            <p:cNvPr id="16" name="组合 15"/>
            <p:cNvGrpSpPr/>
            <p:nvPr/>
          </p:nvGrpSpPr>
          <p:grpSpPr>
            <a:xfrm>
              <a:off x="2388546" y="2808555"/>
              <a:ext cx="7414908" cy="1423770"/>
              <a:chOff x="685912" y="2805318"/>
              <a:chExt cx="6493536" cy="1142409"/>
            </a:xfrm>
            <a:effectLst>
              <a:outerShdw blurRad="419100" dist="342900" dir="5400000" algn="ctr" rotWithShape="0">
                <a:srgbClr val="000000">
                  <a:alpha val="56000"/>
                </a:srgbClr>
              </a:outerShdw>
            </a:effectLst>
          </p:grpSpPr>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15871" t="40088" r="15872" b="39899"/>
              <a:stretch>
                <a:fillRect/>
              </a:stretch>
            </p:blipFill>
            <p:spPr>
              <a:xfrm>
                <a:off x="685912" y="2944562"/>
                <a:ext cx="4501932" cy="968875"/>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40280" t="38667" r="31569" b="39333"/>
              <a:stretch>
                <a:fillRect/>
              </a:stretch>
            </p:blipFill>
            <p:spPr>
              <a:xfrm>
                <a:off x="5187844" y="2805318"/>
                <a:ext cx="1991604" cy="1142409"/>
              </a:xfrm>
              <a:prstGeom prst="rect">
                <a:avLst/>
              </a:prstGeom>
            </p:spPr>
          </p:pic>
        </p:grpSp>
        <p:grpSp>
          <p:nvGrpSpPr>
            <p:cNvPr id="20" name="组合 19"/>
            <p:cNvGrpSpPr/>
            <p:nvPr/>
          </p:nvGrpSpPr>
          <p:grpSpPr>
            <a:xfrm>
              <a:off x="8494907" y="2654310"/>
              <a:ext cx="153793" cy="320512"/>
              <a:chOff x="1737360" y="1734549"/>
              <a:chExt cx="171450" cy="357132"/>
            </a:xfrm>
            <a:effectLst>
              <a:outerShdw blurRad="139700" dist="25400" dir="5400000" algn="ctr" rotWithShape="0">
                <a:srgbClr val="000000">
                  <a:alpha val="90000"/>
                </a:srgbClr>
              </a:outerShdw>
            </a:effectLst>
          </p:grpSpPr>
          <p:sp>
            <p:nvSpPr>
              <p:cNvPr id="18" name="矩形 17"/>
              <p:cNvSpPr/>
              <p:nvPr/>
            </p:nvSpPr>
            <p:spPr>
              <a:xfrm>
                <a:off x="1769533" y="1790701"/>
                <a:ext cx="110067" cy="45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37360" y="1817370"/>
                <a:ext cx="171450" cy="2743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剪去左右顶角 18"/>
              <p:cNvSpPr/>
              <p:nvPr/>
            </p:nvSpPr>
            <p:spPr>
              <a:xfrm rot="10800000">
                <a:off x="1768051" y="1734549"/>
                <a:ext cx="110067" cy="45719"/>
              </a:xfrm>
              <a:prstGeom prst="snip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5400000">
              <a:off x="9845892" y="3358819"/>
              <a:ext cx="153793" cy="323256"/>
              <a:chOff x="1722398" y="1437362"/>
              <a:chExt cx="171450" cy="360194"/>
            </a:xfrm>
            <a:effectLst>
              <a:outerShdw blurRad="139700" dist="25400" dir="5400000" algn="ctr" rotWithShape="0">
                <a:srgbClr val="000000">
                  <a:alpha val="90000"/>
                </a:srgbClr>
              </a:outerShdw>
            </a:effectLst>
          </p:grpSpPr>
          <p:sp>
            <p:nvSpPr>
              <p:cNvPr id="22" name="矩形 21"/>
              <p:cNvSpPr/>
              <p:nvPr/>
            </p:nvSpPr>
            <p:spPr>
              <a:xfrm>
                <a:off x="1748710" y="1473011"/>
                <a:ext cx="110067" cy="45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722398" y="1523245"/>
                <a:ext cx="171450" cy="2743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剪去左右顶角 23"/>
              <p:cNvSpPr/>
              <p:nvPr/>
            </p:nvSpPr>
            <p:spPr>
              <a:xfrm rot="10800000">
                <a:off x="1757642" y="1437362"/>
                <a:ext cx="110067" cy="45719"/>
              </a:xfrm>
              <a:prstGeom prst="snip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 name="组合 24"/>
            <p:cNvGrpSpPr/>
            <p:nvPr/>
          </p:nvGrpSpPr>
          <p:grpSpPr>
            <a:xfrm>
              <a:off x="4882006" y="2705855"/>
              <a:ext cx="153793" cy="320512"/>
              <a:chOff x="1737360" y="1734549"/>
              <a:chExt cx="171450" cy="357132"/>
            </a:xfrm>
            <a:effectLst>
              <a:outerShdw blurRad="139700" dist="25400" dir="5400000" algn="ctr" rotWithShape="0">
                <a:srgbClr val="000000">
                  <a:alpha val="90000"/>
                </a:srgbClr>
              </a:outerShdw>
            </a:effectLst>
          </p:grpSpPr>
          <p:sp>
            <p:nvSpPr>
              <p:cNvPr id="26" name="矩形 25"/>
              <p:cNvSpPr/>
              <p:nvPr/>
            </p:nvSpPr>
            <p:spPr>
              <a:xfrm>
                <a:off x="1769533" y="1790701"/>
                <a:ext cx="110067" cy="45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37360" y="1817370"/>
                <a:ext cx="171450" cy="2743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剪去左右顶角 27"/>
              <p:cNvSpPr/>
              <p:nvPr/>
            </p:nvSpPr>
            <p:spPr>
              <a:xfrm rot="10800000">
                <a:off x="1768051" y="1734549"/>
                <a:ext cx="110067" cy="45719"/>
              </a:xfrm>
              <a:prstGeom prst="snip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rot="16200000">
              <a:off x="2197107" y="3437080"/>
              <a:ext cx="153793" cy="320512"/>
              <a:chOff x="1737360" y="1734549"/>
              <a:chExt cx="171450" cy="357132"/>
            </a:xfrm>
            <a:effectLst>
              <a:outerShdw blurRad="139700" dist="25400" dir="5400000" algn="ctr" rotWithShape="0">
                <a:srgbClr val="000000">
                  <a:alpha val="90000"/>
                </a:srgbClr>
              </a:outerShdw>
            </a:effectLst>
          </p:grpSpPr>
          <p:sp>
            <p:nvSpPr>
              <p:cNvPr id="30" name="矩形 29"/>
              <p:cNvSpPr/>
              <p:nvPr/>
            </p:nvSpPr>
            <p:spPr>
              <a:xfrm>
                <a:off x="1769533" y="1790701"/>
                <a:ext cx="110067" cy="45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737360" y="1817370"/>
                <a:ext cx="171450" cy="2743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剪去左右顶角 31"/>
              <p:cNvSpPr/>
              <p:nvPr/>
            </p:nvSpPr>
            <p:spPr>
              <a:xfrm rot="10800000">
                <a:off x="1768051" y="1734549"/>
                <a:ext cx="110067" cy="45719"/>
              </a:xfrm>
              <a:prstGeom prst="snip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rot="10800000">
              <a:off x="8492776" y="4115622"/>
              <a:ext cx="153793" cy="320512"/>
              <a:chOff x="1737360" y="1734549"/>
              <a:chExt cx="171450" cy="357132"/>
            </a:xfrm>
            <a:effectLst>
              <a:outerShdw blurRad="139700" dist="25400" dir="5400000" algn="ctr" rotWithShape="0">
                <a:srgbClr val="000000">
                  <a:alpha val="90000"/>
                </a:srgbClr>
              </a:outerShdw>
            </a:effectLst>
          </p:grpSpPr>
          <p:sp>
            <p:nvSpPr>
              <p:cNvPr id="34" name="矩形 33"/>
              <p:cNvSpPr/>
              <p:nvPr/>
            </p:nvSpPr>
            <p:spPr>
              <a:xfrm>
                <a:off x="1769533" y="1790701"/>
                <a:ext cx="110067" cy="45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737360" y="1817370"/>
                <a:ext cx="171450" cy="2743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剪去左右顶角 35"/>
              <p:cNvSpPr/>
              <p:nvPr/>
            </p:nvSpPr>
            <p:spPr>
              <a:xfrm rot="10800000">
                <a:off x="1768051" y="1734549"/>
                <a:ext cx="110067" cy="45719"/>
              </a:xfrm>
              <a:prstGeom prst="snip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rot="10800000">
              <a:off x="4882006" y="4135244"/>
              <a:ext cx="153793" cy="320512"/>
              <a:chOff x="1737360" y="1734549"/>
              <a:chExt cx="171450" cy="357132"/>
            </a:xfrm>
            <a:effectLst>
              <a:outerShdw blurRad="139700" dist="25400" dir="5400000" algn="ctr" rotWithShape="0">
                <a:srgbClr val="000000">
                  <a:alpha val="90000"/>
                </a:srgbClr>
              </a:outerShdw>
            </a:effectLst>
          </p:grpSpPr>
          <p:sp>
            <p:nvSpPr>
              <p:cNvPr id="38" name="矩形 37"/>
              <p:cNvSpPr/>
              <p:nvPr/>
            </p:nvSpPr>
            <p:spPr>
              <a:xfrm>
                <a:off x="1769533" y="1790701"/>
                <a:ext cx="110067" cy="45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737360" y="1817370"/>
                <a:ext cx="171450" cy="2743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剪去左右顶角 39"/>
              <p:cNvSpPr/>
              <p:nvPr/>
            </p:nvSpPr>
            <p:spPr>
              <a:xfrm rot="10800000">
                <a:off x="1768051" y="1734549"/>
                <a:ext cx="110067" cy="45719"/>
              </a:xfrm>
              <a:prstGeom prst="snip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 name="文本框 2"/>
          <p:cNvSpPr txBox="1">
            <a:spLocks noChangeArrowheads="1"/>
          </p:cNvSpPr>
          <p:nvPr/>
        </p:nvSpPr>
        <p:spPr bwMode="auto">
          <a:xfrm>
            <a:off x="5136833" y="5417185"/>
            <a:ext cx="1918335" cy="460375"/>
          </a:xfrm>
          <a:prstGeom prst="rect">
            <a:avLst/>
          </a:prstGeom>
          <a:noFill/>
          <a:ln w="9525">
            <a:noFill/>
            <a:miter lim="800000"/>
          </a:ln>
        </p:spPr>
        <p:txBody>
          <a:bodyPr rot="0" vert="horz" wrap="square" lIns="91440" tIns="45720" rIns="91440" bIns="45720" anchor="t" anchorCtr="0">
            <a:spAutoFit/>
          </a:bodyPr>
          <a:lstStyle/>
          <a:p>
            <a:pPr algn="ctr">
              <a:spcAft>
                <a:spcPts val="0"/>
              </a:spcAft>
            </a:pPr>
            <a:r>
              <a:rPr kumimoji="1" lang="zh-CN" altLang="en-US" sz="2400" dirty="0">
                <a:solidFill>
                  <a:srgbClr val="066DCA"/>
                </a:solidFill>
                <a:latin typeface="微软雅黑" panose="020B0503020204020204" pitchFamily="34" charset="-122"/>
                <a:ea typeface="微软雅黑" panose="020B0503020204020204" pitchFamily="34" charset="-122"/>
              </a:rPr>
              <a:t>摄像头布局</a:t>
            </a:r>
            <a:endParaRPr kumimoji="1" lang="zh-CN" altLang="zh-CN" sz="2400" dirty="0">
              <a:solidFill>
                <a:srgbClr val="066DCA"/>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71103171151"/>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1"/>
</p:tagLst>
</file>

<file path=ppt/tags/tag11.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62"/>
</p:tagLst>
</file>

<file path=ppt/tags/tag12.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63"/>
</p:tagLst>
</file>

<file path=ppt/tags/tag13.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7"/>
</p:tagLst>
</file>

<file path=ppt/tags/tag14.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8"/>
</p:tagLst>
</file>

<file path=ppt/tags/tag15.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9"/>
</p:tagLst>
</file>

<file path=ppt/tags/tag16.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71103171151"/>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矩形 2"/>
</p:tagLst>
</file>

<file path=ppt/tags/tag18.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Rectangle 73"/>
</p:tagLst>
</file>

<file path=ppt/tags/tag19.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9"/>
</p:tagLst>
</file>

<file path=ppt/tags/tag2.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矩形 2"/>
</p:tagLst>
</file>

<file path=ppt/tags/tag20.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70"/>
</p:tagLst>
</file>

<file path=ppt/tags/tag21.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71"/>
</p:tagLst>
</file>

<file path=ppt/tags/tag22.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5"/>
</p:tagLst>
</file>

<file path=ppt/tags/tag23.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66"/>
</p:tagLst>
</file>

<file path=ppt/tags/tag24.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67"/>
</p:tagLst>
</file>

<file path=ppt/tags/tag25.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1"/>
</p:tagLst>
</file>

<file path=ppt/tags/tag26.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62"/>
</p:tagLst>
</file>

<file path=ppt/tags/tag27.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63"/>
</p:tagLst>
</file>

<file path=ppt/tags/tag28.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7"/>
</p:tagLst>
</file>

<file path=ppt/tags/tag29.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8"/>
</p:tagLst>
</file>

<file path=ppt/tags/tag3.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Rectangle 73"/>
</p:tagLst>
</file>

<file path=ppt/tags/tag30.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9"/>
</p:tagLst>
</file>

<file path=ppt/tags/tag31.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71103171151"/>
  <p:tag name="MH_LIBRARY" val="GRAPHIC"/>
</p:tagLst>
</file>

<file path=ppt/tags/tag32.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矩形 2"/>
</p:tagLst>
</file>

<file path=ppt/tags/tag33.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Rectangle 73"/>
</p:tagLst>
</file>

<file path=ppt/tags/tag34.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9"/>
</p:tagLst>
</file>

<file path=ppt/tags/tag35.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70"/>
</p:tagLst>
</file>

<file path=ppt/tags/tag36.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71"/>
</p:tagLst>
</file>

<file path=ppt/tags/tag37.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5"/>
</p:tagLst>
</file>

<file path=ppt/tags/tag38.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66"/>
</p:tagLst>
</file>

<file path=ppt/tags/tag39.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67"/>
</p:tagLst>
</file>

<file path=ppt/tags/tag4.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9"/>
</p:tagLst>
</file>

<file path=ppt/tags/tag40.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1"/>
</p:tagLst>
</file>

<file path=ppt/tags/tag41.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62"/>
</p:tagLst>
</file>

<file path=ppt/tags/tag42.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63"/>
</p:tagLst>
</file>

<file path=ppt/tags/tag43.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7"/>
</p:tagLst>
</file>

<file path=ppt/tags/tag44.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8"/>
</p:tagLst>
</file>

<file path=ppt/tags/tag45.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9"/>
</p:tagLst>
</file>

<file path=ppt/tags/tag46.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71103171151"/>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矩形 2"/>
</p:tagLst>
</file>

<file path=ppt/tags/tag48.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Rectangle 73"/>
</p:tagLst>
</file>

<file path=ppt/tags/tag49.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9"/>
</p:tagLst>
</file>

<file path=ppt/tags/tag5.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70"/>
</p:tagLst>
</file>

<file path=ppt/tags/tag50.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70"/>
</p:tagLst>
</file>

<file path=ppt/tags/tag51.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71"/>
</p:tagLst>
</file>

<file path=ppt/tags/tag52.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5"/>
</p:tagLst>
</file>

<file path=ppt/tags/tag53.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66"/>
</p:tagLst>
</file>

<file path=ppt/tags/tag54.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67"/>
</p:tagLst>
</file>

<file path=ppt/tags/tag55.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1"/>
</p:tagLst>
</file>

<file path=ppt/tags/tag56.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62"/>
</p:tagLst>
</file>

<file path=ppt/tags/tag57.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63"/>
</p:tagLst>
</file>

<file path=ppt/tags/tag58.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7"/>
</p:tagLst>
</file>

<file path=ppt/tags/tag59.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8"/>
</p:tagLst>
</file>

<file path=ppt/tags/tag6.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71"/>
</p:tagLst>
</file>

<file path=ppt/tags/tag60.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9"/>
</p:tagLst>
</file>

<file path=ppt/tags/tag7.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文本框 65"/>
</p:tagLst>
</file>

<file path=ppt/tags/tag8.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Straight Connector 66"/>
</p:tagLst>
</file>

<file path=ppt/tags/tag9.xml><?xml version="1.0" encoding="utf-8"?>
<p:tagLst xmlns:a="http://schemas.openxmlformats.org/drawingml/2006/main" xmlns:r="http://schemas.openxmlformats.org/officeDocument/2006/relationships" xmlns:p="http://schemas.openxmlformats.org/presentationml/2006/main">
  <p:tag name="MH" val="20171103171151"/>
  <p:tag name="MH_LIBRARY" val="GRAPHIC"/>
  <p:tag name="MH_ORDER" val="TextBox 6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66DCA"/>
      </a:accent1>
      <a:accent2>
        <a:srgbClr val="00A4E6"/>
      </a:accent2>
      <a:accent3>
        <a:srgbClr val="00B0D3"/>
      </a:accent3>
      <a:accent4>
        <a:srgbClr val="3ABFC4"/>
      </a:accent4>
      <a:accent5>
        <a:srgbClr val="21C0D7"/>
      </a:accent5>
      <a:accent6>
        <a:srgbClr val="55D4FA"/>
      </a:accent6>
      <a:hlink>
        <a:srgbClr val="066DCA"/>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066DCA"/>
      </a:accent1>
      <a:accent2>
        <a:srgbClr val="00A4E6"/>
      </a:accent2>
      <a:accent3>
        <a:srgbClr val="00B0D3"/>
      </a:accent3>
      <a:accent4>
        <a:srgbClr val="3ABFC4"/>
      </a:accent4>
      <a:accent5>
        <a:srgbClr val="21C0D7"/>
      </a:accent5>
      <a:accent6>
        <a:srgbClr val="55D4FA"/>
      </a:accent6>
      <a:hlink>
        <a:srgbClr val="066DCA"/>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778495"/>
      </a:dk2>
      <a:lt2>
        <a:srgbClr val="F0F0F0"/>
      </a:lt2>
      <a:accent1>
        <a:srgbClr val="066DCA"/>
      </a:accent1>
      <a:accent2>
        <a:srgbClr val="00A4E6"/>
      </a:accent2>
      <a:accent3>
        <a:srgbClr val="00B0D3"/>
      </a:accent3>
      <a:accent4>
        <a:srgbClr val="3ABFC4"/>
      </a:accent4>
      <a:accent5>
        <a:srgbClr val="21C0D7"/>
      </a:accent5>
      <a:accent6>
        <a:srgbClr val="55D4FA"/>
      </a:accent6>
      <a:hlink>
        <a:srgbClr val="066DCA"/>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1790</TotalTime>
  <Words>2443</Words>
  <Application>Microsoft Office PowerPoint</Application>
  <PresentationFormat>宽屏</PresentationFormat>
  <Paragraphs>385</Paragraphs>
  <Slides>41</Slides>
  <Notes>41</Notes>
  <HiddenSlides>0</HiddenSlides>
  <MMClips>1</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41</vt:i4>
      </vt:variant>
    </vt:vector>
  </HeadingPairs>
  <TitlesOfParts>
    <vt:vector size="57" baseType="lpstr">
      <vt:lpstr>等线</vt:lpstr>
      <vt:lpstr>等线 Light</vt:lpstr>
      <vt:lpstr>华文细黑</vt:lpstr>
      <vt:lpstr>楷体</vt:lpstr>
      <vt:lpstr>思源黑体 CN Heavy</vt:lpstr>
      <vt:lpstr>宋体</vt:lpstr>
      <vt:lpstr>微软雅黑</vt:lpstr>
      <vt:lpstr>微软雅黑 Light</vt:lpstr>
      <vt:lpstr>Arial</vt:lpstr>
      <vt:lpstr>Calibri</vt:lpstr>
      <vt:lpstr>Calibri Light</vt:lpstr>
      <vt:lpstr>Wingdings</vt:lpstr>
      <vt:lpstr>Office 主题​​</vt:lpstr>
      <vt:lpstr>1_Office 主题​​</vt:lpstr>
      <vt:lpstr>2_Office 主题​​</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cidi</dc:creator>
  <cp:lastModifiedBy>Windows 用户</cp:lastModifiedBy>
  <cp:revision>410</cp:revision>
  <dcterms:created xsi:type="dcterms:W3CDTF">2017-11-03T07:58:00Z</dcterms:created>
  <dcterms:modified xsi:type="dcterms:W3CDTF">2019-06-25T15:54:49Z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